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924800" cy="11055350"/>
  <p:notesSz cx="7924800" cy="11055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94360" y="3427158"/>
            <a:ext cx="6736080" cy="23216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88720" y="6190996"/>
            <a:ext cx="5547360" cy="27638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750" b="1" i="0">
                <a:solidFill>
                  <a:srgbClr val="231F20"/>
                </a:solidFill>
                <a:latin typeface="Instant 5 Heavy"/>
                <a:cs typeface="Instant 5 Heavy"/>
              </a:defRPr>
            </a:lvl1pPr>
          </a:lstStyle>
          <a:p>
            <a:pPr marL="38100">
              <a:lnSpc>
                <a:spcPct val="100000"/>
              </a:lnSpc>
              <a:spcBef>
                <a:spcPts val="14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750" b="1" i="0">
                <a:solidFill>
                  <a:srgbClr val="231F20"/>
                </a:solidFill>
                <a:latin typeface="Instant 5 Heavy"/>
                <a:cs typeface="Instant 5 Heavy"/>
              </a:defRPr>
            </a:lvl1pPr>
          </a:lstStyle>
          <a:p>
            <a:pPr marL="38100">
              <a:lnSpc>
                <a:spcPct val="100000"/>
              </a:lnSpc>
              <a:spcBef>
                <a:spcPts val="14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96240" y="2542730"/>
            <a:ext cx="3447288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81272" y="2542730"/>
            <a:ext cx="3447288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750" b="1" i="0">
                <a:solidFill>
                  <a:srgbClr val="231F20"/>
                </a:solidFill>
                <a:latin typeface="Instant 5 Heavy"/>
                <a:cs typeface="Instant 5 Heavy"/>
              </a:defRPr>
            </a:lvl1pPr>
          </a:lstStyle>
          <a:p>
            <a:pPr marL="38100">
              <a:lnSpc>
                <a:spcPct val="100000"/>
              </a:lnSpc>
              <a:spcBef>
                <a:spcPts val="14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750" b="1" i="0">
                <a:solidFill>
                  <a:srgbClr val="231F20"/>
                </a:solidFill>
                <a:latin typeface="Instant 5 Heavy"/>
                <a:cs typeface="Instant 5 Heavy"/>
              </a:defRPr>
            </a:lvl1pPr>
          </a:lstStyle>
          <a:p>
            <a:pPr marL="38100">
              <a:lnSpc>
                <a:spcPct val="100000"/>
              </a:lnSpc>
              <a:spcBef>
                <a:spcPts val="14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750" b="1" i="0">
                <a:solidFill>
                  <a:srgbClr val="231F20"/>
                </a:solidFill>
                <a:latin typeface="Instant 5 Heavy"/>
                <a:cs typeface="Instant 5 Heavy"/>
              </a:defRPr>
            </a:lvl1pPr>
          </a:lstStyle>
          <a:p>
            <a:pPr marL="38100">
              <a:lnSpc>
                <a:spcPct val="100000"/>
              </a:lnSpc>
              <a:spcBef>
                <a:spcPts val="14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6240" y="442214"/>
            <a:ext cx="7132320" cy="1768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96240" y="2542730"/>
            <a:ext cx="7132320" cy="72965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94432" y="10281476"/>
            <a:ext cx="2535936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96240" y="10281476"/>
            <a:ext cx="1822704" cy="5527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996749" y="10470904"/>
            <a:ext cx="146050" cy="158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50" b="1" i="0">
                <a:solidFill>
                  <a:srgbClr val="231F20"/>
                </a:solidFill>
                <a:latin typeface="Instant 5 Heavy"/>
                <a:cs typeface="Instant 5 Heavy"/>
              </a:defRPr>
            </a:lvl1pPr>
          </a:lstStyle>
          <a:p>
            <a:pPr marL="38100">
              <a:lnSpc>
                <a:spcPct val="100000"/>
              </a:lnSpc>
              <a:spcBef>
                <a:spcPts val="14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hyperlink" Target="http://www.fagerh.fr/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7920355" cy="1768475"/>
          </a:xfrm>
          <a:custGeom>
            <a:avLst/>
            <a:gdLst/>
            <a:ahLst/>
            <a:cxnLst/>
            <a:rect l="l" t="t" r="r" b="b"/>
            <a:pathLst>
              <a:path w="7920355" h="1768475">
                <a:moveTo>
                  <a:pt x="7919999" y="0"/>
                </a:moveTo>
                <a:lnTo>
                  <a:pt x="0" y="0"/>
                </a:lnTo>
                <a:lnTo>
                  <a:pt x="0" y="1767903"/>
                </a:lnTo>
                <a:lnTo>
                  <a:pt x="7919999" y="1767903"/>
                </a:lnTo>
                <a:lnTo>
                  <a:pt x="7919999" y="0"/>
                </a:lnTo>
                <a:close/>
              </a:path>
            </a:pathLst>
          </a:custGeom>
          <a:solidFill>
            <a:srgbClr val="007DA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816566" y="567597"/>
            <a:ext cx="2976245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250"/>
              </a:lnSpc>
              <a:spcBef>
                <a:spcPts val="100"/>
              </a:spcBef>
            </a:pPr>
            <a:r>
              <a:rPr dirty="0" sz="2000" spc="70" b="0">
                <a:solidFill>
                  <a:srgbClr val="FFFFFF"/>
                </a:solidFill>
                <a:latin typeface="Instant 2 Quick"/>
                <a:cs typeface="Instant 2 Quick"/>
              </a:rPr>
              <a:t>FICHE</a:t>
            </a:r>
            <a:r>
              <a:rPr dirty="0" sz="2000" spc="180" b="0">
                <a:solidFill>
                  <a:srgbClr val="FFFFFF"/>
                </a:solidFill>
                <a:latin typeface="Instant 2 Quick"/>
                <a:cs typeface="Instant 2 Quick"/>
              </a:rPr>
              <a:t> </a:t>
            </a:r>
            <a:r>
              <a:rPr dirty="0" sz="2000" spc="70" b="0">
                <a:solidFill>
                  <a:srgbClr val="FFFFFF"/>
                </a:solidFill>
                <a:latin typeface="Instant 2 Quick"/>
                <a:cs typeface="Instant 2 Quick"/>
              </a:rPr>
              <a:t>PRATIQUE</a:t>
            </a:r>
            <a:endParaRPr sz="2000">
              <a:latin typeface="Instant 2 Quick"/>
              <a:cs typeface="Instant 2 Quick"/>
            </a:endParaRPr>
          </a:p>
          <a:p>
            <a:pPr marL="12700" marR="5080">
              <a:lnSpc>
                <a:spcPts val="2100"/>
              </a:lnSpc>
              <a:spcBef>
                <a:spcPts val="170"/>
              </a:spcBef>
            </a:pPr>
            <a:r>
              <a:rPr dirty="0" sz="2000" spc="80" b="1">
                <a:solidFill>
                  <a:srgbClr val="FFFFFF"/>
                </a:solidFill>
                <a:latin typeface="Instant 5 Heavy"/>
                <a:cs typeface="Instant 5 Heavy"/>
              </a:rPr>
              <a:t>RÉSEAU</a:t>
            </a:r>
            <a:r>
              <a:rPr dirty="0" sz="2000" spc="180" b="1">
                <a:solidFill>
                  <a:srgbClr val="FFFFFF"/>
                </a:solidFill>
                <a:latin typeface="Instant 5 Heavy"/>
                <a:cs typeface="Instant 5 Heavy"/>
              </a:rPr>
              <a:t> </a:t>
            </a:r>
            <a:r>
              <a:rPr dirty="0" sz="2000" spc="55" b="1">
                <a:solidFill>
                  <a:srgbClr val="FFFFFF"/>
                </a:solidFill>
                <a:latin typeface="Instant 5 Heavy"/>
                <a:cs typeface="Instant 5 Heavy"/>
              </a:rPr>
              <a:t>DES</a:t>
            </a:r>
            <a:r>
              <a:rPr dirty="0" sz="2000" spc="175" b="1">
                <a:solidFill>
                  <a:srgbClr val="FFFFFF"/>
                </a:solidFill>
                <a:latin typeface="Instant 5 Heavy"/>
                <a:cs typeface="Instant 5 Heavy"/>
              </a:rPr>
              <a:t> </a:t>
            </a:r>
            <a:r>
              <a:rPr dirty="0" sz="2000" spc="65" b="1">
                <a:solidFill>
                  <a:srgbClr val="FFFFFF"/>
                </a:solidFill>
                <a:latin typeface="Instant 5 Heavy"/>
                <a:cs typeface="Instant 5 Heavy"/>
              </a:rPr>
              <a:t>RÉFÉRENTS </a:t>
            </a:r>
            <a:r>
              <a:rPr dirty="0" sz="2000" spc="90" b="1">
                <a:solidFill>
                  <a:srgbClr val="FFFFFF"/>
                </a:solidFill>
                <a:latin typeface="Instant 5 Heavy"/>
                <a:cs typeface="Instant 5 Heavy"/>
              </a:rPr>
              <a:t>HANDICAP</a:t>
            </a:r>
            <a:endParaRPr sz="2000">
              <a:latin typeface="Instant 5 Heavy"/>
              <a:cs typeface="Instant 5 Heavy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15299" y="2040797"/>
            <a:ext cx="4791075" cy="1244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3300"/>
              </a:lnSpc>
              <a:spcBef>
                <a:spcPts val="100"/>
              </a:spcBef>
            </a:pPr>
            <a:r>
              <a:rPr dirty="0" sz="3000" b="1">
                <a:solidFill>
                  <a:srgbClr val="007DAC"/>
                </a:solidFill>
                <a:latin typeface="Calibri"/>
                <a:cs typeface="Calibri"/>
              </a:rPr>
              <a:t>Établir</a:t>
            </a:r>
            <a:r>
              <a:rPr dirty="0" sz="3000" spc="-7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007DAC"/>
                </a:solidFill>
                <a:latin typeface="Calibri"/>
                <a:cs typeface="Calibri"/>
              </a:rPr>
              <a:t>un</a:t>
            </a:r>
            <a:r>
              <a:rPr dirty="0" sz="3000" spc="-6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3000" spc="-10" b="1">
                <a:solidFill>
                  <a:srgbClr val="007DAC"/>
                </a:solidFill>
                <a:latin typeface="Calibri"/>
                <a:cs typeface="Calibri"/>
              </a:rPr>
              <a:t>partenariat</a:t>
            </a:r>
            <a:endParaRPr sz="3000">
              <a:latin typeface="Calibri"/>
              <a:cs typeface="Calibri"/>
            </a:endParaRPr>
          </a:p>
          <a:p>
            <a:pPr marL="12700" marR="5080">
              <a:lnSpc>
                <a:spcPts val="3000"/>
              </a:lnSpc>
              <a:spcBef>
                <a:spcPts val="300"/>
              </a:spcBef>
            </a:pPr>
            <a:r>
              <a:rPr dirty="0" sz="3000" b="1">
                <a:solidFill>
                  <a:srgbClr val="007DAC"/>
                </a:solidFill>
                <a:latin typeface="Calibri"/>
                <a:cs typeface="Calibri"/>
              </a:rPr>
              <a:t>avec</a:t>
            </a:r>
            <a:r>
              <a:rPr dirty="0" sz="3000" spc="-7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007DAC"/>
                </a:solidFill>
                <a:latin typeface="Calibri"/>
                <a:cs typeface="Calibri"/>
              </a:rPr>
              <a:t>un</a:t>
            </a:r>
            <a:r>
              <a:rPr dirty="0" sz="3000" spc="-6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007DAC"/>
                </a:solidFill>
                <a:latin typeface="Calibri"/>
                <a:cs typeface="Calibri"/>
              </a:rPr>
              <a:t>centre</a:t>
            </a:r>
            <a:r>
              <a:rPr dirty="0" sz="3000" spc="-6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3000" b="1">
                <a:solidFill>
                  <a:srgbClr val="007DAC"/>
                </a:solidFill>
                <a:latin typeface="Calibri"/>
                <a:cs typeface="Calibri"/>
              </a:rPr>
              <a:t>de</a:t>
            </a:r>
            <a:r>
              <a:rPr dirty="0" sz="3000" spc="-6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3000" spc="-10" b="1">
                <a:solidFill>
                  <a:srgbClr val="007DAC"/>
                </a:solidFill>
                <a:latin typeface="Calibri"/>
                <a:cs typeface="Calibri"/>
              </a:rPr>
              <a:t>rééducation </a:t>
            </a:r>
            <a:r>
              <a:rPr dirty="0" sz="3000" spc="-20" b="1">
                <a:solidFill>
                  <a:srgbClr val="007DAC"/>
                </a:solidFill>
                <a:latin typeface="Calibri"/>
                <a:cs typeface="Calibri"/>
              </a:rPr>
              <a:t>professionnelle</a:t>
            </a:r>
            <a:r>
              <a:rPr dirty="0" sz="3000" spc="-3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3000" spc="-20" b="1">
                <a:solidFill>
                  <a:srgbClr val="007DAC"/>
                </a:solidFill>
                <a:latin typeface="Calibri"/>
                <a:cs typeface="Calibri"/>
              </a:rPr>
              <a:t>(CRP)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15299" y="3450497"/>
            <a:ext cx="3128010" cy="2082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centres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150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rééducation professionnelle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(CRP)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sont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des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établissements</a:t>
            </a:r>
            <a:r>
              <a:rPr dirty="0" sz="150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médico-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sociaux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dont l’objectif</a:t>
            </a:r>
            <a:r>
              <a:rPr dirty="0" sz="150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est</a:t>
            </a:r>
            <a:r>
              <a:rPr dirty="0" sz="150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redonner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aux</a:t>
            </a:r>
            <a:r>
              <a:rPr dirty="0" sz="150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personnes handicapées</a:t>
            </a:r>
            <a:r>
              <a:rPr dirty="0" sz="150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moyens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s’insérer durablement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monde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du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travail,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grâce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formations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notamment qualifiantes,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dispensées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avec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un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accompagnement</a:t>
            </a:r>
            <a:r>
              <a:rPr dirty="0" sz="1500" spc="4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médico-psychosocial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073300" y="3450497"/>
            <a:ext cx="3140710" cy="2082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21615">
              <a:lnSpc>
                <a:spcPct val="100000"/>
              </a:lnSpc>
              <a:spcBef>
                <a:spcPts val="100"/>
              </a:spcBef>
            </a:pP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adapté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chaque</a:t>
            </a:r>
            <a:r>
              <a:rPr dirty="0" sz="150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cas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individuel.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Ils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sont</a:t>
            </a:r>
            <a:r>
              <a:rPr dirty="0" sz="150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donc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acteurs</a:t>
            </a:r>
            <a:r>
              <a:rPr dirty="0" sz="150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essentiels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la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formation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personnes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situation</a:t>
            </a:r>
            <a:endParaRPr sz="15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handicap.</a:t>
            </a:r>
            <a:r>
              <a:rPr dirty="0" sz="1500" spc="-4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Établir</a:t>
            </a:r>
            <a:r>
              <a:rPr dirty="0" sz="1500" spc="-4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partenariat</a:t>
            </a:r>
            <a:r>
              <a:rPr dirty="0" sz="1500" spc="-4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avec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un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50">
                <a:solidFill>
                  <a:srgbClr val="231F20"/>
                </a:solidFill>
                <a:latin typeface="Calibri"/>
                <a:cs typeface="Calibri"/>
              </a:rPr>
              <a:t>CRP,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c’est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donc</a:t>
            </a:r>
            <a:r>
              <a:rPr dirty="0" sz="150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profiter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d’un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nouveau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levier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pour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renforcer,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d’une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part,</a:t>
            </a:r>
            <a:r>
              <a:rPr dirty="0" sz="150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son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vivier</a:t>
            </a:r>
            <a:r>
              <a:rPr dirty="0" sz="1500" spc="-4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candidats</a:t>
            </a:r>
            <a:r>
              <a:rPr dirty="0" sz="1500" spc="-4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disponibles,</a:t>
            </a:r>
            <a:r>
              <a:rPr dirty="0" sz="1500" spc="-4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et 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d’autres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part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d’également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optimiser</a:t>
            </a:r>
            <a:r>
              <a:rPr dirty="0" sz="150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25">
                <a:solidFill>
                  <a:srgbClr val="231F20"/>
                </a:solidFill>
                <a:latin typeface="Calibri"/>
                <a:cs typeface="Calibri"/>
              </a:rPr>
              <a:t>ses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solutions</a:t>
            </a:r>
            <a:r>
              <a:rPr dirty="0" sz="150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150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maintien</a:t>
            </a:r>
            <a:r>
              <a:rPr dirty="0" sz="150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150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231F20"/>
                </a:solidFill>
                <a:latin typeface="Calibri"/>
                <a:cs typeface="Calibri"/>
              </a:rPr>
              <a:t>l’emploi.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439202" y="647997"/>
            <a:ext cx="6760845" cy="723900"/>
            <a:chOff x="439202" y="647997"/>
            <a:chExt cx="6760845" cy="723900"/>
          </a:xfrm>
        </p:grpSpPr>
        <p:sp>
          <p:nvSpPr>
            <p:cNvPr id="8" name="object 8" descr=""/>
            <p:cNvSpPr/>
            <p:nvPr/>
          </p:nvSpPr>
          <p:spPr>
            <a:xfrm>
              <a:off x="6476101" y="647997"/>
              <a:ext cx="723900" cy="723900"/>
            </a:xfrm>
            <a:custGeom>
              <a:avLst/>
              <a:gdLst/>
              <a:ahLst/>
              <a:cxnLst/>
              <a:rect l="l" t="t" r="r" b="b"/>
              <a:pathLst>
                <a:path w="723900" h="723900">
                  <a:moveTo>
                    <a:pt x="361950" y="0"/>
                  </a:moveTo>
                  <a:lnTo>
                    <a:pt x="312835" y="3304"/>
                  </a:lnTo>
                  <a:lnTo>
                    <a:pt x="265729" y="12929"/>
                  </a:lnTo>
                  <a:lnTo>
                    <a:pt x="221063" y="28444"/>
                  </a:lnTo>
                  <a:lnTo>
                    <a:pt x="179267" y="49417"/>
                  </a:lnTo>
                  <a:lnTo>
                    <a:pt x="140773" y="75417"/>
                  </a:lnTo>
                  <a:lnTo>
                    <a:pt x="106013" y="106013"/>
                  </a:lnTo>
                  <a:lnTo>
                    <a:pt x="75417" y="140773"/>
                  </a:lnTo>
                  <a:lnTo>
                    <a:pt x="49417" y="179267"/>
                  </a:lnTo>
                  <a:lnTo>
                    <a:pt x="28444" y="221063"/>
                  </a:lnTo>
                  <a:lnTo>
                    <a:pt x="12929" y="265729"/>
                  </a:lnTo>
                  <a:lnTo>
                    <a:pt x="3304" y="312835"/>
                  </a:lnTo>
                  <a:lnTo>
                    <a:pt x="0" y="361950"/>
                  </a:lnTo>
                  <a:lnTo>
                    <a:pt x="3304" y="411064"/>
                  </a:lnTo>
                  <a:lnTo>
                    <a:pt x="12929" y="458170"/>
                  </a:lnTo>
                  <a:lnTo>
                    <a:pt x="28444" y="502836"/>
                  </a:lnTo>
                  <a:lnTo>
                    <a:pt x="49417" y="544632"/>
                  </a:lnTo>
                  <a:lnTo>
                    <a:pt x="75417" y="583126"/>
                  </a:lnTo>
                  <a:lnTo>
                    <a:pt x="106013" y="617886"/>
                  </a:lnTo>
                  <a:lnTo>
                    <a:pt x="140773" y="648482"/>
                  </a:lnTo>
                  <a:lnTo>
                    <a:pt x="179267" y="674482"/>
                  </a:lnTo>
                  <a:lnTo>
                    <a:pt x="221063" y="695455"/>
                  </a:lnTo>
                  <a:lnTo>
                    <a:pt x="265729" y="710970"/>
                  </a:lnTo>
                  <a:lnTo>
                    <a:pt x="312835" y="720595"/>
                  </a:lnTo>
                  <a:lnTo>
                    <a:pt x="361950" y="723900"/>
                  </a:lnTo>
                  <a:lnTo>
                    <a:pt x="411064" y="720595"/>
                  </a:lnTo>
                  <a:lnTo>
                    <a:pt x="458170" y="710970"/>
                  </a:lnTo>
                  <a:lnTo>
                    <a:pt x="502836" y="695455"/>
                  </a:lnTo>
                  <a:lnTo>
                    <a:pt x="544632" y="674482"/>
                  </a:lnTo>
                  <a:lnTo>
                    <a:pt x="583126" y="648482"/>
                  </a:lnTo>
                  <a:lnTo>
                    <a:pt x="617886" y="617886"/>
                  </a:lnTo>
                  <a:lnTo>
                    <a:pt x="648482" y="583126"/>
                  </a:lnTo>
                  <a:lnTo>
                    <a:pt x="674482" y="544632"/>
                  </a:lnTo>
                  <a:lnTo>
                    <a:pt x="695455" y="502836"/>
                  </a:lnTo>
                  <a:lnTo>
                    <a:pt x="710970" y="458170"/>
                  </a:lnTo>
                  <a:lnTo>
                    <a:pt x="720595" y="411064"/>
                  </a:lnTo>
                  <a:lnTo>
                    <a:pt x="723900" y="361950"/>
                  </a:lnTo>
                  <a:lnTo>
                    <a:pt x="720595" y="312835"/>
                  </a:lnTo>
                  <a:lnTo>
                    <a:pt x="710970" y="265729"/>
                  </a:lnTo>
                  <a:lnTo>
                    <a:pt x="695455" y="221063"/>
                  </a:lnTo>
                  <a:lnTo>
                    <a:pt x="674482" y="179267"/>
                  </a:lnTo>
                  <a:lnTo>
                    <a:pt x="648482" y="140773"/>
                  </a:lnTo>
                  <a:lnTo>
                    <a:pt x="617886" y="106013"/>
                  </a:lnTo>
                  <a:lnTo>
                    <a:pt x="583126" y="75417"/>
                  </a:lnTo>
                  <a:lnTo>
                    <a:pt x="544632" y="49417"/>
                  </a:lnTo>
                  <a:lnTo>
                    <a:pt x="502836" y="28444"/>
                  </a:lnTo>
                  <a:lnTo>
                    <a:pt x="458170" y="12929"/>
                  </a:lnTo>
                  <a:lnTo>
                    <a:pt x="411064" y="3304"/>
                  </a:lnTo>
                  <a:lnTo>
                    <a:pt x="3619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849856" y="817674"/>
              <a:ext cx="272415" cy="285750"/>
            </a:xfrm>
            <a:custGeom>
              <a:avLst/>
              <a:gdLst/>
              <a:ahLst/>
              <a:cxnLst/>
              <a:rect l="l" t="t" r="r" b="b"/>
              <a:pathLst>
                <a:path w="272415" h="285750">
                  <a:moveTo>
                    <a:pt x="149263" y="0"/>
                  </a:moveTo>
                  <a:lnTo>
                    <a:pt x="118294" y="58878"/>
                  </a:lnTo>
                  <a:lnTo>
                    <a:pt x="80733" y="113842"/>
                  </a:lnTo>
                  <a:lnTo>
                    <a:pt x="33975" y="164006"/>
                  </a:lnTo>
                  <a:lnTo>
                    <a:pt x="0" y="195719"/>
                  </a:lnTo>
                  <a:lnTo>
                    <a:pt x="16369" y="205971"/>
                  </a:lnTo>
                  <a:lnTo>
                    <a:pt x="66601" y="234256"/>
                  </a:lnTo>
                  <a:lnTo>
                    <a:pt x="131468" y="262141"/>
                  </a:lnTo>
                  <a:lnTo>
                    <a:pt x="169056" y="272253"/>
                  </a:lnTo>
                  <a:lnTo>
                    <a:pt x="206414" y="280073"/>
                  </a:lnTo>
                  <a:lnTo>
                    <a:pt x="239039" y="285648"/>
                  </a:lnTo>
                  <a:lnTo>
                    <a:pt x="148107" y="197002"/>
                  </a:lnTo>
                  <a:lnTo>
                    <a:pt x="198629" y="177793"/>
                  </a:lnTo>
                  <a:lnTo>
                    <a:pt x="237201" y="160513"/>
                  </a:lnTo>
                  <a:lnTo>
                    <a:pt x="262175" y="147823"/>
                  </a:lnTo>
                  <a:lnTo>
                    <a:pt x="271907" y="142379"/>
                  </a:lnTo>
                  <a:lnTo>
                    <a:pt x="232816" y="76288"/>
                  </a:lnTo>
                  <a:lnTo>
                    <a:pt x="225260" y="80464"/>
                  </a:lnTo>
                  <a:lnTo>
                    <a:pt x="204274" y="91090"/>
                  </a:lnTo>
                  <a:lnTo>
                    <a:pt x="171414" y="105889"/>
                  </a:lnTo>
                  <a:lnTo>
                    <a:pt x="128231" y="122580"/>
                  </a:lnTo>
                  <a:lnTo>
                    <a:pt x="149263" y="0"/>
                  </a:lnTo>
                  <a:close/>
                </a:path>
              </a:pathLst>
            </a:custGeom>
            <a:solidFill>
              <a:srgbClr val="007D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849856" y="817674"/>
              <a:ext cx="272415" cy="285750"/>
            </a:xfrm>
            <a:custGeom>
              <a:avLst/>
              <a:gdLst/>
              <a:ahLst/>
              <a:cxnLst/>
              <a:rect l="l" t="t" r="r" b="b"/>
              <a:pathLst>
                <a:path w="272415" h="285750">
                  <a:moveTo>
                    <a:pt x="149263" y="0"/>
                  </a:moveTo>
                  <a:lnTo>
                    <a:pt x="118294" y="58878"/>
                  </a:lnTo>
                  <a:lnTo>
                    <a:pt x="80733" y="113842"/>
                  </a:lnTo>
                  <a:lnTo>
                    <a:pt x="33975" y="164006"/>
                  </a:lnTo>
                  <a:lnTo>
                    <a:pt x="0" y="195719"/>
                  </a:lnTo>
                  <a:lnTo>
                    <a:pt x="16369" y="205971"/>
                  </a:lnTo>
                  <a:lnTo>
                    <a:pt x="66601" y="234256"/>
                  </a:lnTo>
                  <a:lnTo>
                    <a:pt x="131468" y="262141"/>
                  </a:lnTo>
                  <a:lnTo>
                    <a:pt x="169056" y="272253"/>
                  </a:lnTo>
                  <a:lnTo>
                    <a:pt x="206414" y="280073"/>
                  </a:lnTo>
                  <a:lnTo>
                    <a:pt x="239039" y="285648"/>
                  </a:lnTo>
                  <a:lnTo>
                    <a:pt x="148107" y="197002"/>
                  </a:lnTo>
                  <a:lnTo>
                    <a:pt x="198629" y="177793"/>
                  </a:lnTo>
                  <a:lnTo>
                    <a:pt x="237201" y="160513"/>
                  </a:lnTo>
                  <a:lnTo>
                    <a:pt x="262175" y="147823"/>
                  </a:lnTo>
                  <a:lnTo>
                    <a:pt x="271907" y="142379"/>
                  </a:lnTo>
                  <a:lnTo>
                    <a:pt x="232816" y="76288"/>
                  </a:lnTo>
                  <a:lnTo>
                    <a:pt x="225260" y="80464"/>
                  </a:lnTo>
                  <a:lnTo>
                    <a:pt x="204274" y="91090"/>
                  </a:lnTo>
                  <a:lnTo>
                    <a:pt x="171414" y="105889"/>
                  </a:lnTo>
                  <a:lnTo>
                    <a:pt x="128231" y="122580"/>
                  </a:lnTo>
                  <a:lnTo>
                    <a:pt x="149263" y="0"/>
                  </a:lnTo>
                  <a:close/>
                </a:path>
              </a:pathLst>
            </a:custGeom>
            <a:ln w="326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6554338" y="821871"/>
              <a:ext cx="265430" cy="286385"/>
            </a:xfrm>
            <a:custGeom>
              <a:avLst/>
              <a:gdLst/>
              <a:ahLst/>
              <a:cxnLst/>
              <a:rect l="l" t="t" r="r" b="b"/>
              <a:pathLst>
                <a:path w="265429" h="286384">
                  <a:moveTo>
                    <a:pt x="115189" y="0"/>
                  </a:moveTo>
                  <a:lnTo>
                    <a:pt x="134962" y="115290"/>
                  </a:lnTo>
                  <a:lnTo>
                    <a:pt x="81329" y="108546"/>
                  </a:lnTo>
                  <a:lnTo>
                    <a:pt x="39158" y="105702"/>
                  </a:lnTo>
                  <a:lnTo>
                    <a:pt x="11149" y="105182"/>
                  </a:lnTo>
                  <a:lnTo>
                    <a:pt x="0" y="105410"/>
                  </a:lnTo>
                  <a:lnTo>
                    <a:pt x="3479" y="182118"/>
                  </a:lnTo>
                  <a:lnTo>
                    <a:pt x="12158" y="181965"/>
                  </a:lnTo>
                  <a:lnTo>
                    <a:pt x="35793" y="182440"/>
                  </a:lnTo>
                  <a:lnTo>
                    <a:pt x="71922" y="184827"/>
                  </a:lnTo>
                  <a:lnTo>
                    <a:pt x="118084" y="190411"/>
                  </a:lnTo>
                  <a:lnTo>
                    <a:pt x="20116" y="285915"/>
                  </a:lnTo>
                  <a:lnTo>
                    <a:pt x="47031" y="267318"/>
                  </a:lnTo>
                  <a:lnTo>
                    <a:pt x="80567" y="246267"/>
                  </a:lnTo>
                  <a:lnTo>
                    <a:pt x="117291" y="226466"/>
                  </a:lnTo>
                  <a:lnTo>
                    <a:pt x="153771" y="211620"/>
                  </a:lnTo>
                  <a:lnTo>
                    <a:pt x="219302" y="193992"/>
                  </a:lnTo>
                  <a:lnTo>
                    <a:pt x="264858" y="185051"/>
                  </a:lnTo>
                  <a:lnTo>
                    <a:pt x="255395" y="168114"/>
                  </a:lnTo>
                  <a:lnTo>
                    <a:pt x="225205" y="119518"/>
                  </a:lnTo>
                  <a:lnTo>
                    <a:pt x="182767" y="63922"/>
                  </a:lnTo>
                  <a:lnTo>
                    <a:pt x="134805" y="16841"/>
                  </a:lnTo>
                  <a:lnTo>
                    <a:pt x="115189" y="0"/>
                  </a:lnTo>
                  <a:close/>
                </a:path>
              </a:pathLst>
            </a:custGeom>
            <a:solidFill>
              <a:srgbClr val="007D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6554338" y="821871"/>
              <a:ext cx="265430" cy="286385"/>
            </a:xfrm>
            <a:custGeom>
              <a:avLst/>
              <a:gdLst/>
              <a:ahLst/>
              <a:cxnLst/>
              <a:rect l="l" t="t" r="r" b="b"/>
              <a:pathLst>
                <a:path w="265429" h="286384">
                  <a:moveTo>
                    <a:pt x="118084" y="190411"/>
                  </a:moveTo>
                  <a:lnTo>
                    <a:pt x="20116" y="285915"/>
                  </a:lnTo>
                  <a:lnTo>
                    <a:pt x="47031" y="267318"/>
                  </a:lnTo>
                  <a:lnTo>
                    <a:pt x="80567" y="246267"/>
                  </a:lnTo>
                  <a:lnTo>
                    <a:pt x="117291" y="226466"/>
                  </a:lnTo>
                  <a:lnTo>
                    <a:pt x="153771" y="211620"/>
                  </a:lnTo>
                  <a:lnTo>
                    <a:pt x="219302" y="193992"/>
                  </a:lnTo>
                  <a:lnTo>
                    <a:pt x="264858" y="185051"/>
                  </a:lnTo>
                  <a:lnTo>
                    <a:pt x="255395" y="168114"/>
                  </a:lnTo>
                  <a:lnTo>
                    <a:pt x="225205" y="119518"/>
                  </a:lnTo>
                  <a:lnTo>
                    <a:pt x="182767" y="63922"/>
                  </a:lnTo>
                  <a:lnTo>
                    <a:pt x="134805" y="16841"/>
                  </a:lnTo>
                  <a:lnTo>
                    <a:pt x="115189" y="0"/>
                  </a:lnTo>
                  <a:lnTo>
                    <a:pt x="134962" y="115290"/>
                  </a:lnTo>
                  <a:lnTo>
                    <a:pt x="81329" y="108546"/>
                  </a:lnTo>
                  <a:lnTo>
                    <a:pt x="39158" y="105702"/>
                  </a:lnTo>
                  <a:lnTo>
                    <a:pt x="11149" y="105182"/>
                  </a:lnTo>
                  <a:lnTo>
                    <a:pt x="0" y="105410"/>
                  </a:lnTo>
                  <a:lnTo>
                    <a:pt x="3479" y="182118"/>
                  </a:lnTo>
                  <a:lnTo>
                    <a:pt x="12158" y="181965"/>
                  </a:lnTo>
                  <a:lnTo>
                    <a:pt x="35793" y="182440"/>
                  </a:lnTo>
                  <a:lnTo>
                    <a:pt x="71922" y="184827"/>
                  </a:lnTo>
                  <a:lnTo>
                    <a:pt x="118084" y="190411"/>
                  </a:lnTo>
                  <a:close/>
                </a:path>
              </a:pathLst>
            </a:custGeom>
            <a:ln w="326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686715" y="721955"/>
              <a:ext cx="294640" cy="277495"/>
            </a:xfrm>
            <a:custGeom>
              <a:avLst/>
              <a:gdLst/>
              <a:ahLst/>
              <a:cxnLst/>
              <a:rect l="l" t="t" r="r" b="b"/>
              <a:pathLst>
                <a:path w="294640" h="277494">
                  <a:moveTo>
                    <a:pt x="163372" y="0"/>
                  </a:moveTo>
                  <a:lnTo>
                    <a:pt x="89865" y="22174"/>
                  </a:lnTo>
                  <a:lnTo>
                    <a:pt x="92360" y="31431"/>
                  </a:lnTo>
                  <a:lnTo>
                    <a:pt x="98156" y="56926"/>
                  </a:lnTo>
                  <a:lnTo>
                    <a:pt x="105065" y="96381"/>
                  </a:lnTo>
                  <a:lnTo>
                    <a:pt x="110896" y="147523"/>
                  </a:lnTo>
                  <a:lnTo>
                    <a:pt x="0" y="89217"/>
                  </a:lnTo>
                  <a:lnTo>
                    <a:pt x="19972" y="106621"/>
                  </a:lnTo>
                  <a:lnTo>
                    <a:pt x="66476" y="152982"/>
                  </a:lnTo>
                  <a:lnTo>
                    <a:pt x="109357" y="209590"/>
                  </a:lnTo>
                  <a:lnTo>
                    <a:pt x="140636" y="260094"/>
                  </a:lnTo>
                  <a:lnTo>
                    <a:pt x="150164" y="277266"/>
                  </a:lnTo>
                  <a:lnTo>
                    <a:pt x="164431" y="264371"/>
                  </a:lnTo>
                  <a:lnTo>
                    <a:pt x="205598" y="223507"/>
                  </a:lnTo>
                  <a:lnTo>
                    <a:pt x="247130" y="173303"/>
                  </a:lnTo>
                  <a:lnTo>
                    <a:pt x="280249" y="116861"/>
                  </a:lnTo>
                  <a:lnTo>
                    <a:pt x="294055" y="89446"/>
                  </a:lnTo>
                  <a:lnTo>
                    <a:pt x="187769" y="145326"/>
                  </a:lnTo>
                  <a:lnTo>
                    <a:pt x="181307" y="86994"/>
                  </a:lnTo>
                  <a:lnTo>
                    <a:pt x="173399" y="41606"/>
                  </a:lnTo>
                  <a:lnTo>
                    <a:pt x="166577" y="11746"/>
                  </a:lnTo>
                  <a:lnTo>
                    <a:pt x="163372" y="0"/>
                  </a:lnTo>
                  <a:close/>
                </a:path>
              </a:pathLst>
            </a:custGeom>
            <a:solidFill>
              <a:srgbClr val="007D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686715" y="721955"/>
              <a:ext cx="294640" cy="277495"/>
            </a:xfrm>
            <a:custGeom>
              <a:avLst/>
              <a:gdLst/>
              <a:ahLst/>
              <a:cxnLst/>
              <a:rect l="l" t="t" r="r" b="b"/>
              <a:pathLst>
                <a:path w="294640" h="277494">
                  <a:moveTo>
                    <a:pt x="0" y="89217"/>
                  </a:moveTo>
                  <a:lnTo>
                    <a:pt x="42919" y="128263"/>
                  </a:lnTo>
                  <a:lnTo>
                    <a:pt x="88277" y="179616"/>
                  </a:lnTo>
                  <a:lnTo>
                    <a:pt x="126922" y="236975"/>
                  </a:lnTo>
                  <a:lnTo>
                    <a:pt x="150164" y="277266"/>
                  </a:lnTo>
                  <a:lnTo>
                    <a:pt x="164431" y="264371"/>
                  </a:lnTo>
                  <a:lnTo>
                    <a:pt x="205598" y="223507"/>
                  </a:lnTo>
                  <a:lnTo>
                    <a:pt x="247130" y="173303"/>
                  </a:lnTo>
                  <a:lnTo>
                    <a:pt x="280249" y="116861"/>
                  </a:lnTo>
                  <a:lnTo>
                    <a:pt x="294055" y="89446"/>
                  </a:lnTo>
                  <a:lnTo>
                    <a:pt x="187769" y="145326"/>
                  </a:lnTo>
                  <a:lnTo>
                    <a:pt x="181307" y="86994"/>
                  </a:lnTo>
                  <a:lnTo>
                    <a:pt x="173399" y="41606"/>
                  </a:lnTo>
                  <a:lnTo>
                    <a:pt x="166577" y="11746"/>
                  </a:lnTo>
                  <a:lnTo>
                    <a:pt x="163372" y="0"/>
                  </a:lnTo>
                  <a:lnTo>
                    <a:pt x="89865" y="22174"/>
                  </a:lnTo>
                  <a:lnTo>
                    <a:pt x="92360" y="31431"/>
                  </a:lnTo>
                  <a:lnTo>
                    <a:pt x="98156" y="56926"/>
                  </a:lnTo>
                  <a:lnTo>
                    <a:pt x="105065" y="96381"/>
                  </a:lnTo>
                  <a:lnTo>
                    <a:pt x="110896" y="147523"/>
                  </a:lnTo>
                  <a:lnTo>
                    <a:pt x="0" y="89217"/>
                  </a:lnTo>
                  <a:close/>
                </a:path>
              </a:pathLst>
            </a:custGeom>
            <a:ln w="326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585578" y="1026065"/>
              <a:ext cx="238760" cy="271145"/>
            </a:xfrm>
            <a:custGeom>
              <a:avLst/>
              <a:gdLst/>
              <a:ahLst/>
              <a:cxnLst/>
              <a:rect l="l" t="t" r="r" b="b"/>
              <a:pathLst>
                <a:path w="238759" h="271144">
                  <a:moveTo>
                    <a:pt x="235750" y="0"/>
                  </a:moveTo>
                  <a:lnTo>
                    <a:pt x="191208" y="8812"/>
                  </a:lnTo>
                  <a:lnTo>
                    <a:pt x="128320" y="25730"/>
                  </a:lnTo>
                  <a:lnTo>
                    <a:pt x="58569" y="58974"/>
                  </a:lnTo>
                  <a:lnTo>
                    <a:pt x="26136" y="79377"/>
                  </a:lnTo>
                  <a:lnTo>
                    <a:pt x="0" y="97408"/>
                  </a:lnTo>
                  <a:lnTo>
                    <a:pt x="110439" y="113461"/>
                  </a:lnTo>
                  <a:lnTo>
                    <a:pt x="89299" y="153117"/>
                  </a:lnTo>
                  <a:lnTo>
                    <a:pt x="74423" y="184656"/>
                  </a:lnTo>
                  <a:lnTo>
                    <a:pt x="65503" y="205839"/>
                  </a:lnTo>
                  <a:lnTo>
                    <a:pt x="62229" y="214426"/>
                  </a:lnTo>
                  <a:lnTo>
                    <a:pt x="134607" y="240093"/>
                  </a:lnTo>
                  <a:lnTo>
                    <a:pt x="137287" y="233133"/>
                  </a:lnTo>
                  <a:lnTo>
                    <a:pt x="145268" y="214312"/>
                  </a:lnTo>
                  <a:lnTo>
                    <a:pt x="158831" y="185747"/>
                  </a:lnTo>
                  <a:lnTo>
                    <a:pt x="178257" y="149555"/>
                  </a:lnTo>
                  <a:lnTo>
                    <a:pt x="238175" y="270954"/>
                  </a:lnTo>
                  <a:lnTo>
                    <a:pt x="230875" y="237324"/>
                  </a:lnTo>
                  <a:lnTo>
                    <a:pt x="223691" y="196145"/>
                  </a:lnTo>
                  <a:lnTo>
                    <a:pt x="218898" y="152661"/>
                  </a:lnTo>
                  <a:lnTo>
                    <a:pt x="218770" y="112115"/>
                  </a:lnTo>
                  <a:lnTo>
                    <a:pt x="222407" y="76838"/>
                  </a:lnTo>
                  <a:lnTo>
                    <a:pt x="226960" y="45504"/>
                  </a:lnTo>
                  <a:lnTo>
                    <a:pt x="231662" y="19446"/>
                  </a:lnTo>
                  <a:lnTo>
                    <a:pt x="235750" y="0"/>
                  </a:lnTo>
                  <a:close/>
                </a:path>
              </a:pathLst>
            </a:custGeom>
            <a:solidFill>
              <a:srgbClr val="007D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585578" y="1026065"/>
              <a:ext cx="238760" cy="271145"/>
            </a:xfrm>
            <a:custGeom>
              <a:avLst/>
              <a:gdLst/>
              <a:ahLst/>
              <a:cxnLst/>
              <a:rect l="l" t="t" r="r" b="b"/>
              <a:pathLst>
                <a:path w="238759" h="271144">
                  <a:moveTo>
                    <a:pt x="218770" y="112115"/>
                  </a:moveTo>
                  <a:lnTo>
                    <a:pt x="222407" y="76838"/>
                  </a:lnTo>
                  <a:lnTo>
                    <a:pt x="226960" y="45504"/>
                  </a:lnTo>
                  <a:lnTo>
                    <a:pt x="231662" y="19446"/>
                  </a:lnTo>
                  <a:lnTo>
                    <a:pt x="235750" y="0"/>
                  </a:lnTo>
                  <a:lnTo>
                    <a:pt x="216574" y="3479"/>
                  </a:lnTo>
                  <a:lnTo>
                    <a:pt x="161255" y="16171"/>
                  </a:lnTo>
                  <a:lnTo>
                    <a:pt x="93797" y="39867"/>
                  </a:lnTo>
                  <a:lnTo>
                    <a:pt x="58569" y="58974"/>
                  </a:lnTo>
                  <a:lnTo>
                    <a:pt x="26136" y="79377"/>
                  </a:lnTo>
                  <a:lnTo>
                    <a:pt x="0" y="97408"/>
                  </a:lnTo>
                  <a:lnTo>
                    <a:pt x="110439" y="113461"/>
                  </a:lnTo>
                  <a:lnTo>
                    <a:pt x="89299" y="153117"/>
                  </a:lnTo>
                  <a:lnTo>
                    <a:pt x="74423" y="184656"/>
                  </a:lnTo>
                  <a:lnTo>
                    <a:pt x="65503" y="205839"/>
                  </a:lnTo>
                  <a:lnTo>
                    <a:pt x="62229" y="214426"/>
                  </a:lnTo>
                  <a:lnTo>
                    <a:pt x="134607" y="240093"/>
                  </a:lnTo>
                  <a:lnTo>
                    <a:pt x="137287" y="233133"/>
                  </a:lnTo>
                  <a:lnTo>
                    <a:pt x="145268" y="214312"/>
                  </a:lnTo>
                  <a:lnTo>
                    <a:pt x="158831" y="185747"/>
                  </a:lnTo>
                  <a:lnTo>
                    <a:pt x="178257" y="149555"/>
                  </a:lnTo>
                  <a:lnTo>
                    <a:pt x="238175" y="270954"/>
                  </a:lnTo>
                  <a:lnTo>
                    <a:pt x="230875" y="237324"/>
                  </a:lnTo>
                  <a:lnTo>
                    <a:pt x="223691" y="196145"/>
                  </a:lnTo>
                  <a:lnTo>
                    <a:pt x="218898" y="152661"/>
                  </a:lnTo>
                  <a:lnTo>
                    <a:pt x="218770" y="112115"/>
                  </a:lnTo>
                  <a:close/>
                </a:path>
              </a:pathLst>
            </a:custGeom>
            <a:ln w="326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823482" y="1029991"/>
              <a:ext cx="264795" cy="267970"/>
            </a:xfrm>
            <a:custGeom>
              <a:avLst/>
              <a:gdLst/>
              <a:ahLst/>
              <a:cxnLst/>
              <a:rect l="l" t="t" r="r" b="b"/>
              <a:pathLst>
                <a:path w="264795" h="267969">
                  <a:moveTo>
                    <a:pt x="16662" y="0"/>
                  </a:moveTo>
                  <a:lnTo>
                    <a:pt x="12673" y="19020"/>
                  </a:lnTo>
                  <a:lnTo>
                    <a:pt x="8045" y="44613"/>
                  </a:lnTo>
                  <a:lnTo>
                    <a:pt x="3560" y="75329"/>
                  </a:lnTo>
                  <a:lnTo>
                    <a:pt x="0" y="109715"/>
                  </a:lnTo>
                  <a:lnTo>
                    <a:pt x="357" y="150231"/>
                  </a:lnTo>
                  <a:lnTo>
                    <a:pt x="5554" y="194197"/>
                  </a:lnTo>
                  <a:lnTo>
                    <a:pt x="13035" y="235479"/>
                  </a:lnTo>
                  <a:lnTo>
                    <a:pt x="20243" y="267944"/>
                  </a:lnTo>
                  <a:lnTo>
                    <a:pt x="75920" y="155143"/>
                  </a:lnTo>
                  <a:lnTo>
                    <a:pt x="106227" y="190201"/>
                  </a:lnTo>
                  <a:lnTo>
                    <a:pt x="131114" y="216209"/>
                  </a:lnTo>
                  <a:lnTo>
                    <a:pt x="148258" y="232633"/>
                  </a:lnTo>
                  <a:lnTo>
                    <a:pt x="155333" y="238937"/>
                  </a:lnTo>
                  <a:lnTo>
                    <a:pt x="205143" y="180517"/>
                  </a:lnTo>
                  <a:lnTo>
                    <a:pt x="199822" y="175724"/>
                  </a:lnTo>
                  <a:lnTo>
                    <a:pt x="185699" y="162163"/>
                  </a:lnTo>
                  <a:lnTo>
                    <a:pt x="164755" y="140377"/>
                  </a:lnTo>
                  <a:lnTo>
                    <a:pt x="138976" y="110909"/>
                  </a:lnTo>
                  <a:lnTo>
                    <a:pt x="264490" y="92671"/>
                  </a:lnTo>
                  <a:lnTo>
                    <a:pt x="230897" y="86999"/>
                  </a:lnTo>
                  <a:lnTo>
                    <a:pt x="191877" y="78868"/>
                  </a:lnTo>
                  <a:lnTo>
                    <a:pt x="152172" y="68177"/>
                  </a:lnTo>
                  <a:lnTo>
                    <a:pt x="84408" y="39144"/>
                  </a:lnTo>
                  <a:lnTo>
                    <a:pt x="33467" y="10523"/>
                  </a:lnTo>
                  <a:lnTo>
                    <a:pt x="16662" y="0"/>
                  </a:lnTo>
                  <a:close/>
                </a:path>
              </a:pathLst>
            </a:custGeom>
            <a:solidFill>
              <a:srgbClr val="007DA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6823482" y="1029991"/>
              <a:ext cx="264795" cy="267970"/>
            </a:xfrm>
            <a:custGeom>
              <a:avLst/>
              <a:gdLst/>
              <a:ahLst/>
              <a:cxnLst/>
              <a:rect l="l" t="t" r="r" b="b"/>
              <a:pathLst>
                <a:path w="264795" h="267969">
                  <a:moveTo>
                    <a:pt x="138976" y="110909"/>
                  </a:moveTo>
                  <a:lnTo>
                    <a:pt x="264490" y="92671"/>
                  </a:lnTo>
                  <a:lnTo>
                    <a:pt x="230897" y="86999"/>
                  </a:lnTo>
                  <a:lnTo>
                    <a:pt x="191877" y="78868"/>
                  </a:lnTo>
                  <a:lnTo>
                    <a:pt x="152172" y="68177"/>
                  </a:lnTo>
                  <a:lnTo>
                    <a:pt x="84408" y="39144"/>
                  </a:lnTo>
                  <a:lnTo>
                    <a:pt x="33467" y="10523"/>
                  </a:lnTo>
                  <a:lnTo>
                    <a:pt x="16662" y="0"/>
                  </a:lnTo>
                  <a:lnTo>
                    <a:pt x="12673" y="19020"/>
                  </a:lnTo>
                  <a:lnTo>
                    <a:pt x="8045" y="44613"/>
                  </a:lnTo>
                  <a:lnTo>
                    <a:pt x="3560" y="75329"/>
                  </a:lnTo>
                  <a:lnTo>
                    <a:pt x="0" y="109715"/>
                  </a:lnTo>
                  <a:lnTo>
                    <a:pt x="357" y="150231"/>
                  </a:lnTo>
                  <a:lnTo>
                    <a:pt x="5554" y="194197"/>
                  </a:lnTo>
                  <a:lnTo>
                    <a:pt x="13035" y="235479"/>
                  </a:lnTo>
                  <a:lnTo>
                    <a:pt x="20243" y="267944"/>
                  </a:lnTo>
                  <a:lnTo>
                    <a:pt x="75920" y="155143"/>
                  </a:lnTo>
                  <a:lnTo>
                    <a:pt x="106227" y="190201"/>
                  </a:lnTo>
                  <a:lnTo>
                    <a:pt x="131114" y="216209"/>
                  </a:lnTo>
                  <a:lnTo>
                    <a:pt x="148258" y="232633"/>
                  </a:lnTo>
                  <a:lnTo>
                    <a:pt x="155333" y="238937"/>
                  </a:lnTo>
                  <a:lnTo>
                    <a:pt x="205143" y="180517"/>
                  </a:lnTo>
                  <a:lnTo>
                    <a:pt x="199822" y="175724"/>
                  </a:lnTo>
                  <a:lnTo>
                    <a:pt x="185699" y="162163"/>
                  </a:lnTo>
                  <a:lnTo>
                    <a:pt x="164755" y="140377"/>
                  </a:lnTo>
                  <a:lnTo>
                    <a:pt x="138976" y="110909"/>
                  </a:lnTo>
                  <a:close/>
                </a:path>
              </a:pathLst>
            </a:custGeom>
            <a:ln w="326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9202" y="935992"/>
              <a:ext cx="143992" cy="144005"/>
            </a:xfrm>
            <a:prstGeom prst="rect">
              <a:avLst/>
            </a:prstGeom>
          </p:spPr>
        </p:pic>
      </p:grpSp>
      <p:grpSp>
        <p:nvGrpSpPr>
          <p:cNvPr id="20" name="object 20" descr=""/>
          <p:cNvGrpSpPr/>
          <p:nvPr/>
        </p:nvGrpSpPr>
        <p:grpSpPr>
          <a:xfrm>
            <a:off x="1068533" y="10405257"/>
            <a:ext cx="768985" cy="232410"/>
            <a:chOff x="1068533" y="10405257"/>
            <a:chExt cx="768985" cy="232410"/>
          </a:xfrm>
        </p:grpSpPr>
        <p:sp>
          <p:nvSpPr>
            <p:cNvPr id="21" name="object 21" descr=""/>
            <p:cNvSpPr/>
            <p:nvPr/>
          </p:nvSpPr>
          <p:spPr>
            <a:xfrm>
              <a:off x="1068533" y="10405257"/>
              <a:ext cx="768985" cy="232410"/>
            </a:xfrm>
            <a:custGeom>
              <a:avLst/>
              <a:gdLst/>
              <a:ahLst/>
              <a:cxnLst/>
              <a:rect l="l" t="t" r="r" b="b"/>
              <a:pathLst>
                <a:path w="768985" h="232409">
                  <a:moveTo>
                    <a:pt x="145554" y="196964"/>
                  </a:moveTo>
                  <a:lnTo>
                    <a:pt x="138239" y="221576"/>
                  </a:lnTo>
                  <a:lnTo>
                    <a:pt x="141211" y="222973"/>
                  </a:lnTo>
                  <a:lnTo>
                    <a:pt x="150695" y="226651"/>
                  </a:lnTo>
                  <a:lnTo>
                    <a:pt x="161302" y="229430"/>
                  </a:lnTo>
                  <a:lnTo>
                    <a:pt x="172443" y="231187"/>
                  </a:lnTo>
                  <a:lnTo>
                    <a:pt x="183527" y="231800"/>
                  </a:lnTo>
                  <a:lnTo>
                    <a:pt x="206123" y="227715"/>
                  </a:lnTo>
                  <a:lnTo>
                    <a:pt x="222489" y="215611"/>
                  </a:lnTo>
                  <a:lnTo>
                    <a:pt x="226556" y="207479"/>
                  </a:lnTo>
                  <a:lnTo>
                    <a:pt x="185407" y="207479"/>
                  </a:lnTo>
                  <a:lnTo>
                    <a:pt x="177603" y="206944"/>
                  </a:lnTo>
                  <a:lnTo>
                    <a:pt x="169119" y="205312"/>
                  </a:lnTo>
                  <a:lnTo>
                    <a:pt x="159796" y="202545"/>
                  </a:lnTo>
                  <a:lnTo>
                    <a:pt x="149478" y="198602"/>
                  </a:lnTo>
                  <a:lnTo>
                    <a:pt x="145554" y="196964"/>
                  </a:lnTo>
                  <a:close/>
                </a:path>
                <a:path w="768985" h="232409">
                  <a:moveTo>
                    <a:pt x="235800" y="163791"/>
                  </a:moveTo>
                  <a:lnTo>
                    <a:pt x="210299" y="163791"/>
                  </a:lnTo>
                  <a:lnTo>
                    <a:pt x="210299" y="167068"/>
                  </a:lnTo>
                  <a:lnTo>
                    <a:pt x="207276" y="190431"/>
                  </a:lnTo>
                  <a:lnTo>
                    <a:pt x="200093" y="202545"/>
                  </a:lnTo>
                  <a:lnTo>
                    <a:pt x="199944" y="202545"/>
                  </a:lnTo>
                  <a:lnTo>
                    <a:pt x="191715" y="206944"/>
                  </a:lnTo>
                  <a:lnTo>
                    <a:pt x="190906" y="206944"/>
                  </a:lnTo>
                  <a:lnTo>
                    <a:pt x="185407" y="207479"/>
                  </a:lnTo>
                  <a:lnTo>
                    <a:pt x="226556" y="207479"/>
                  </a:lnTo>
                  <a:lnTo>
                    <a:pt x="232442" y="195710"/>
                  </a:lnTo>
                  <a:lnTo>
                    <a:pt x="235800" y="168236"/>
                  </a:lnTo>
                  <a:lnTo>
                    <a:pt x="235800" y="163791"/>
                  </a:lnTo>
                  <a:close/>
                </a:path>
                <a:path w="768985" h="232409">
                  <a:moveTo>
                    <a:pt x="201409" y="53860"/>
                  </a:moveTo>
                  <a:lnTo>
                    <a:pt x="173207" y="59017"/>
                  </a:lnTo>
                  <a:lnTo>
                    <a:pt x="150925" y="73361"/>
                  </a:lnTo>
                  <a:lnTo>
                    <a:pt x="136288" y="95201"/>
                  </a:lnTo>
                  <a:lnTo>
                    <a:pt x="131025" y="122847"/>
                  </a:lnTo>
                  <a:lnTo>
                    <a:pt x="134259" y="146375"/>
                  </a:lnTo>
                  <a:lnTo>
                    <a:pt x="134299" y="146668"/>
                  </a:lnTo>
                  <a:lnTo>
                    <a:pt x="143679" y="164677"/>
                  </a:lnTo>
                  <a:lnTo>
                    <a:pt x="158506" y="176071"/>
                  </a:lnTo>
                  <a:lnTo>
                    <a:pt x="178117" y="180047"/>
                  </a:lnTo>
                  <a:lnTo>
                    <a:pt x="187162" y="178963"/>
                  </a:lnTo>
                  <a:lnTo>
                    <a:pt x="195670" y="175801"/>
                  </a:lnTo>
                  <a:lnTo>
                    <a:pt x="203447" y="170698"/>
                  </a:lnTo>
                  <a:lnTo>
                    <a:pt x="210299" y="163791"/>
                  </a:lnTo>
                  <a:lnTo>
                    <a:pt x="235800" y="163791"/>
                  </a:lnTo>
                  <a:lnTo>
                    <a:pt x="235800" y="154787"/>
                  </a:lnTo>
                  <a:lnTo>
                    <a:pt x="180708" y="154787"/>
                  </a:lnTo>
                  <a:lnTo>
                    <a:pt x="171233" y="152624"/>
                  </a:lnTo>
                  <a:lnTo>
                    <a:pt x="164145" y="146375"/>
                  </a:lnTo>
                  <a:lnTo>
                    <a:pt x="159703" y="136404"/>
                  </a:lnTo>
                  <a:lnTo>
                    <a:pt x="158165" y="123075"/>
                  </a:lnTo>
                  <a:lnTo>
                    <a:pt x="161098" y="104402"/>
                  </a:lnTo>
                  <a:lnTo>
                    <a:pt x="169570" y="90439"/>
                  </a:lnTo>
                  <a:lnTo>
                    <a:pt x="183090" y="81691"/>
                  </a:lnTo>
                  <a:lnTo>
                    <a:pt x="201167" y="78663"/>
                  </a:lnTo>
                  <a:lnTo>
                    <a:pt x="235800" y="78663"/>
                  </a:lnTo>
                  <a:lnTo>
                    <a:pt x="235800" y="57327"/>
                  </a:lnTo>
                  <a:lnTo>
                    <a:pt x="232676" y="56756"/>
                  </a:lnTo>
                  <a:lnTo>
                    <a:pt x="224337" y="55355"/>
                  </a:lnTo>
                  <a:lnTo>
                    <a:pt x="216985" y="54465"/>
                  </a:lnTo>
                  <a:lnTo>
                    <a:pt x="209663" y="53997"/>
                  </a:lnTo>
                  <a:lnTo>
                    <a:pt x="201409" y="53860"/>
                  </a:lnTo>
                  <a:close/>
                </a:path>
                <a:path w="768985" h="232409">
                  <a:moveTo>
                    <a:pt x="235800" y="78663"/>
                  </a:moveTo>
                  <a:lnTo>
                    <a:pt x="206603" y="78663"/>
                  </a:lnTo>
                  <a:lnTo>
                    <a:pt x="209359" y="78968"/>
                  </a:lnTo>
                  <a:lnTo>
                    <a:pt x="209359" y="128066"/>
                  </a:lnTo>
                  <a:lnTo>
                    <a:pt x="204045" y="139303"/>
                  </a:lnTo>
                  <a:lnTo>
                    <a:pt x="197286" y="147704"/>
                  </a:lnTo>
                  <a:lnTo>
                    <a:pt x="189401" y="152966"/>
                  </a:lnTo>
                  <a:lnTo>
                    <a:pt x="180708" y="154787"/>
                  </a:lnTo>
                  <a:lnTo>
                    <a:pt x="235800" y="154787"/>
                  </a:lnTo>
                  <a:lnTo>
                    <a:pt x="235800" y="78663"/>
                  </a:lnTo>
                  <a:close/>
                </a:path>
                <a:path w="768985" h="232409">
                  <a:moveTo>
                    <a:pt x="561593" y="56210"/>
                  </a:moveTo>
                  <a:lnTo>
                    <a:pt x="536320" y="56210"/>
                  </a:lnTo>
                  <a:lnTo>
                    <a:pt x="536320" y="229450"/>
                  </a:lnTo>
                  <a:lnTo>
                    <a:pt x="562775" y="229450"/>
                  </a:lnTo>
                  <a:lnTo>
                    <a:pt x="562775" y="178930"/>
                  </a:lnTo>
                  <a:lnTo>
                    <a:pt x="580231" y="178930"/>
                  </a:lnTo>
                  <a:lnTo>
                    <a:pt x="606119" y="173889"/>
                  </a:lnTo>
                  <a:lnTo>
                    <a:pt x="627303" y="158276"/>
                  </a:lnTo>
                  <a:lnTo>
                    <a:pt x="628735" y="155727"/>
                  </a:lnTo>
                  <a:lnTo>
                    <a:pt x="570661" y="155727"/>
                  </a:lnTo>
                  <a:lnTo>
                    <a:pt x="566724" y="155384"/>
                  </a:lnTo>
                  <a:lnTo>
                    <a:pt x="562775" y="154724"/>
                  </a:lnTo>
                  <a:lnTo>
                    <a:pt x="562847" y="110375"/>
                  </a:lnTo>
                  <a:lnTo>
                    <a:pt x="568129" y="96498"/>
                  </a:lnTo>
                  <a:lnTo>
                    <a:pt x="575837" y="86710"/>
                  </a:lnTo>
                  <a:lnTo>
                    <a:pt x="584820" y="80992"/>
                  </a:lnTo>
                  <a:lnTo>
                    <a:pt x="594004" y="79133"/>
                  </a:lnTo>
                  <a:lnTo>
                    <a:pt x="635911" y="79133"/>
                  </a:lnTo>
                  <a:lnTo>
                    <a:pt x="631755" y="71145"/>
                  </a:lnTo>
                  <a:lnTo>
                    <a:pt x="561593" y="71145"/>
                  </a:lnTo>
                  <a:lnTo>
                    <a:pt x="561593" y="56210"/>
                  </a:lnTo>
                  <a:close/>
                </a:path>
                <a:path w="768985" h="232409">
                  <a:moveTo>
                    <a:pt x="580231" y="178930"/>
                  </a:moveTo>
                  <a:lnTo>
                    <a:pt x="562775" y="178930"/>
                  </a:lnTo>
                  <a:lnTo>
                    <a:pt x="567613" y="179501"/>
                  </a:lnTo>
                  <a:lnTo>
                    <a:pt x="572236" y="179819"/>
                  </a:lnTo>
                  <a:lnTo>
                    <a:pt x="575665" y="179819"/>
                  </a:lnTo>
                  <a:lnTo>
                    <a:pt x="580231" y="178930"/>
                  </a:lnTo>
                  <a:close/>
                </a:path>
                <a:path w="768985" h="232409">
                  <a:moveTo>
                    <a:pt x="635911" y="79133"/>
                  </a:moveTo>
                  <a:lnTo>
                    <a:pt x="594004" y="79133"/>
                  </a:lnTo>
                  <a:lnTo>
                    <a:pt x="603302" y="81345"/>
                  </a:lnTo>
                  <a:lnTo>
                    <a:pt x="609365" y="86710"/>
                  </a:lnTo>
                  <a:lnTo>
                    <a:pt x="610439" y="87700"/>
                  </a:lnTo>
                  <a:lnTo>
                    <a:pt x="614949" y="97484"/>
                  </a:lnTo>
                  <a:lnTo>
                    <a:pt x="616546" y="110375"/>
                  </a:lnTo>
                  <a:lnTo>
                    <a:pt x="613789" y="129800"/>
                  </a:lnTo>
                  <a:lnTo>
                    <a:pt x="605688" y="144019"/>
                  </a:lnTo>
                  <a:lnTo>
                    <a:pt x="592501" y="152754"/>
                  </a:lnTo>
                  <a:lnTo>
                    <a:pt x="574484" y="155727"/>
                  </a:lnTo>
                  <a:lnTo>
                    <a:pt x="628735" y="155727"/>
                  </a:lnTo>
                  <a:lnTo>
                    <a:pt x="639677" y="136249"/>
                  </a:lnTo>
                  <a:lnTo>
                    <a:pt x="643699" y="111074"/>
                  </a:lnTo>
                  <a:lnTo>
                    <a:pt x="640368" y="87700"/>
                  </a:lnTo>
                  <a:lnTo>
                    <a:pt x="635911" y="79133"/>
                  </a:lnTo>
                  <a:close/>
                </a:path>
                <a:path w="768985" h="232409">
                  <a:moveTo>
                    <a:pt x="597534" y="53860"/>
                  </a:moveTo>
                  <a:lnTo>
                    <a:pt x="587241" y="55029"/>
                  </a:lnTo>
                  <a:lnTo>
                    <a:pt x="577645" y="58416"/>
                  </a:lnTo>
                  <a:lnTo>
                    <a:pt x="569008" y="63847"/>
                  </a:lnTo>
                  <a:lnTo>
                    <a:pt x="561593" y="71145"/>
                  </a:lnTo>
                  <a:lnTo>
                    <a:pt x="631755" y="71145"/>
                  </a:lnTo>
                  <a:lnTo>
                    <a:pt x="630970" y="69637"/>
                  </a:lnTo>
                  <a:lnTo>
                    <a:pt x="616396" y="57988"/>
                  </a:lnTo>
                  <a:lnTo>
                    <a:pt x="597534" y="53860"/>
                  </a:lnTo>
                  <a:close/>
                </a:path>
                <a:path w="768985" h="232409">
                  <a:moveTo>
                    <a:pt x="319963" y="53860"/>
                  </a:moveTo>
                  <a:lnTo>
                    <a:pt x="297170" y="58912"/>
                  </a:lnTo>
                  <a:lnTo>
                    <a:pt x="278960" y="72866"/>
                  </a:lnTo>
                  <a:lnTo>
                    <a:pt x="266891" y="93915"/>
                  </a:lnTo>
                  <a:lnTo>
                    <a:pt x="262521" y="120256"/>
                  </a:lnTo>
                  <a:lnTo>
                    <a:pt x="266368" y="145148"/>
                  </a:lnTo>
                  <a:lnTo>
                    <a:pt x="266406" y="145393"/>
                  </a:lnTo>
                  <a:lnTo>
                    <a:pt x="277629" y="164191"/>
                  </a:lnTo>
                  <a:lnTo>
                    <a:pt x="295541" y="175970"/>
                  </a:lnTo>
                  <a:lnTo>
                    <a:pt x="319493" y="180047"/>
                  </a:lnTo>
                  <a:lnTo>
                    <a:pt x="330325" y="179092"/>
                  </a:lnTo>
                  <a:lnTo>
                    <a:pt x="341166" y="176374"/>
                  </a:lnTo>
                  <a:lnTo>
                    <a:pt x="351340" y="172118"/>
                  </a:lnTo>
                  <a:lnTo>
                    <a:pt x="360171" y="166547"/>
                  </a:lnTo>
                  <a:lnTo>
                    <a:pt x="362750" y="164541"/>
                  </a:lnTo>
                  <a:lnTo>
                    <a:pt x="357349" y="154787"/>
                  </a:lnTo>
                  <a:lnTo>
                    <a:pt x="319735" y="154787"/>
                  </a:lnTo>
                  <a:lnTo>
                    <a:pt x="307776" y="152856"/>
                  </a:lnTo>
                  <a:lnTo>
                    <a:pt x="298672" y="147178"/>
                  </a:lnTo>
                  <a:lnTo>
                    <a:pt x="292578" y="137926"/>
                  </a:lnTo>
                  <a:lnTo>
                    <a:pt x="289648" y="125272"/>
                  </a:lnTo>
                  <a:lnTo>
                    <a:pt x="360387" y="121551"/>
                  </a:lnTo>
                  <a:lnTo>
                    <a:pt x="361848" y="112788"/>
                  </a:lnTo>
                  <a:lnTo>
                    <a:pt x="362826" y="106019"/>
                  </a:lnTo>
                  <a:lnTo>
                    <a:pt x="362826" y="103593"/>
                  </a:lnTo>
                  <a:lnTo>
                    <a:pt x="290893" y="103593"/>
                  </a:lnTo>
                  <a:lnTo>
                    <a:pt x="294771" y="93535"/>
                  </a:lnTo>
                  <a:lnTo>
                    <a:pt x="301082" y="85709"/>
                  </a:lnTo>
                  <a:lnTo>
                    <a:pt x="309320" y="80676"/>
                  </a:lnTo>
                  <a:lnTo>
                    <a:pt x="319023" y="78892"/>
                  </a:lnTo>
                  <a:lnTo>
                    <a:pt x="358955" y="78892"/>
                  </a:lnTo>
                  <a:lnTo>
                    <a:pt x="351310" y="66076"/>
                  </a:lnTo>
                  <a:lnTo>
                    <a:pt x="337816" y="57021"/>
                  </a:lnTo>
                  <a:lnTo>
                    <a:pt x="319963" y="53860"/>
                  </a:lnTo>
                  <a:close/>
                </a:path>
                <a:path w="768985" h="232409">
                  <a:moveTo>
                    <a:pt x="350634" y="142659"/>
                  </a:moveTo>
                  <a:lnTo>
                    <a:pt x="319735" y="154787"/>
                  </a:lnTo>
                  <a:lnTo>
                    <a:pt x="357349" y="154787"/>
                  </a:lnTo>
                  <a:lnTo>
                    <a:pt x="350634" y="142659"/>
                  </a:lnTo>
                  <a:close/>
                </a:path>
                <a:path w="768985" h="232409">
                  <a:moveTo>
                    <a:pt x="358955" y="78892"/>
                  </a:moveTo>
                  <a:lnTo>
                    <a:pt x="319023" y="78892"/>
                  </a:lnTo>
                  <a:lnTo>
                    <a:pt x="328219" y="81220"/>
                  </a:lnTo>
                  <a:lnTo>
                    <a:pt x="333379" y="86802"/>
                  </a:lnTo>
                  <a:lnTo>
                    <a:pt x="335642" y="93535"/>
                  </a:lnTo>
                  <a:lnTo>
                    <a:pt x="336143" y="99313"/>
                  </a:lnTo>
                  <a:lnTo>
                    <a:pt x="336143" y="100012"/>
                  </a:lnTo>
                  <a:lnTo>
                    <a:pt x="290893" y="103593"/>
                  </a:lnTo>
                  <a:lnTo>
                    <a:pt x="362826" y="103593"/>
                  </a:lnTo>
                  <a:lnTo>
                    <a:pt x="362826" y="99313"/>
                  </a:lnTo>
                  <a:lnTo>
                    <a:pt x="359978" y="81220"/>
                  </a:lnTo>
                  <a:lnTo>
                    <a:pt x="359892" y="80676"/>
                  </a:lnTo>
                  <a:lnTo>
                    <a:pt x="359847" y="80387"/>
                  </a:lnTo>
                  <a:lnTo>
                    <a:pt x="358955" y="78892"/>
                  </a:lnTo>
                  <a:close/>
                </a:path>
                <a:path w="768985" h="232409">
                  <a:moveTo>
                    <a:pt x="74142" y="54101"/>
                  </a:moveTo>
                  <a:lnTo>
                    <a:pt x="19011" y="76276"/>
                  </a:lnTo>
                  <a:lnTo>
                    <a:pt x="92" y="123304"/>
                  </a:lnTo>
                  <a:lnTo>
                    <a:pt x="0" y="123786"/>
                  </a:lnTo>
                  <a:lnTo>
                    <a:pt x="3179" y="146437"/>
                  </a:lnTo>
                  <a:lnTo>
                    <a:pt x="3289" y="147220"/>
                  </a:lnTo>
                  <a:lnTo>
                    <a:pt x="12717" y="164933"/>
                  </a:lnTo>
                  <a:lnTo>
                    <a:pt x="27619" y="176138"/>
                  </a:lnTo>
                  <a:lnTo>
                    <a:pt x="47332" y="180047"/>
                  </a:lnTo>
                  <a:lnTo>
                    <a:pt x="56352" y="178924"/>
                  </a:lnTo>
                  <a:lnTo>
                    <a:pt x="64855" y="175680"/>
                  </a:lnTo>
                  <a:lnTo>
                    <a:pt x="72582" y="170505"/>
                  </a:lnTo>
                  <a:lnTo>
                    <a:pt x="79273" y="163588"/>
                  </a:lnTo>
                  <a:lnTo>
                    <a:pt x="104305" y="163588"/>
                  </a:lnTo>
                  <a:lnTo>
                    <a:pt x="104305" y="154787"/>
                  </a:lnTo>
                  <a:lnTo>
                    <a:pt x="50622" y="154787"/>
                  </a:lnTo>
                  <a:lnTo>
                    <a:pt x="40750" y="152640"/>
                  </a:lnTo>
                  <a:lnTo>
                    <a:pt x="33372" y="146437"/>
                  </a:lnTo>
                  <a:lnTo>
                    <a:pt x="28751" y="136538"/>
                  </a:lnTo>
                  <a:lnTo>
                    <a:pt x="27210" y="123786"/>
                  </a:lnTo>
                  <a:lnTo>
                    <a:pt x="27152" y="123304"/>
                  </a:lnTo>
                  <a:lnTo>
                    <a:pt x="30240" y="105524"/>
                  </a:lnTo>
                  <a:lnTo>
                    <a:pt x="38890" y="91632"/>
                  </a:lnTo>
                  <a:lnTo>
                    <a:pt x="52184" y="82590"/>
                  </a:lnTo>
                  <a:lnTo>
                    <a:pt x="68934" y="79413"/>
                  </a:lnTo>
                  <a:lnTo>
                    <a:pt x="104305" y="79413"/>
                  </a:lnTo>
                  <a:lnTo>
                    <a:pt x="104305" y="57264"/>
                  </a:lnTo>
                  <a:lnTo>
                    <a:pt x="101117" y="56743"/>
                  </a:lnTo>
                  <a:lnTo>
                    <a:pt x="93648" y="55623"/>
                  </a:lnTo>
                  <a:lnTo>
                    <a:pt x="86506" y="54794"/>
                  </a:lnTo>
                  <a:lnTo>
                    <a:pt x="79925" y="54279"/>
                  </a:lnTo>
                  <a:lnTo>
                    <a:pt x="74142" y="54101"/>
                  </a:lnTo>
                  <a:close/>
                </a:path>
                <a:path w="768985" h="232409">
                  <a:moveTo>
                    <a:pt x="104305" y="163588"/>
                  </a:moveTo>
                  <a:lnTo>
                    <a:pt x="79273" y="163588"/>
                  </a:lnTo>
                  <a:lnTo>
                    <a:pt x="79273" y="177698"/>
                  </a:lnTo>
                  <a:lnTo>
                    <a:pt x="104305" y="177698"/>
                  </a:lnTo>
                  <a:lnTo>
                    <a:pt x="104305" y="163588"/>
                  </a:lnTo>
                  <a:close/>
                </a:path>
                <a:path w="768985" h="232409">
                  <a:moveTo>
                    <a:pt x="104305" y="79413"/>
                  </a:moveTo>
                  <a:lnTo>
                    <a:pt x="74460" y="79413"/>
                  </a:lnTo>
                  <a:lnTo>
                    <a:pt x="78092" y="79806"/>
                  </a:lnTo>
                  <a:lnTo>
                    <a:pt x="78049" y="123786"/>
                  </a:lnTo>
                  <a:lnTo>
                    <a:pt x="74569" y="135076"/>
                  </a:lnTo>
                  <a:lnTo>
                    <a:pt x="68724" y="145051"/>
                  </a:lnTo>
                  <a:lnTo>
                    <a:pt x="60695" y="152109"/>
                  </a:lnTo>
                  <a:lnTo>
                    <a:pt x="50622" y="154787"/>
                  </a:lnTo>
                  <a:lnTo>
                    <a:pt x="104305" y="154787"/>
                  </a:lnTo>
                  <a:lnTo>
                    <a:pt x="104305" y="79413"/>
                  </a:lnTo>
                  <a:close/>
                </a:path>
                <a:path w="768985" h="232409">
                  <a:moveTo>
                    <a:pt x="696848" y="2349"/>
                  </a:moveTo>
                  <a:lnTo>
                    <a:pt x="670407" y="2349"/>
                  </a:lnTo>
                  <a:lnTo>
                    <a:pt x="670407" y="177698"/>
                  </a:lnTo>
                  <a:lnTo>
                    <a:pt x="696848" y="177698"/>
                  </a:lnTo>
                  <a:lnTo>
                    <a:pt x="696848" y="102184"/>
                  </a:lnTo>
                  <a:lnTo>
                    <a:pt x="702085" y="94108"/>
                  </a:lnTo>
                  <a:lnTo>
                    <a:pt x="710182" y="86682"/>
                  </a:lnTo>
                  <a:lnTo>
                    <a:pt x="719896" y="81244"/>
                  </a:lnTo>
                  <a:lnTo>
                    <a:pt x="729983" y="79133"/>
                  </a:lnTo>
                  <a:lnTo>
                    <a:pt x="766637" y="79133"/>
                  </a:lnTo>
                  <a:lnTo>
                    <a:pt x="766254" y="76036"/>
                  </a:lnTo>
                  <a:lnTo>
                    <a:pt x="763586" y="70865"/>
                  </a:lnTo>
                  <a:lnTo>
                    <a:pt x="696848" y="70865"/>
                  </a:lnTo>
                  <a:lnTo>
                    <a:pt x="696848" y="2349"/>
                  </a:lnTo>
                  <a:close/>
                </a:path>
                <a:path w="768985" h="232409">
                  <a:moveTo>
                    <a:pt x="766637" y="79133"/>
                  </a:moveTo>
                  <a:lnTo>
                    <a:pt x="737349" y="79133"/>
                  </a:lnTo>
                  <a:lnTo>
                    <a:pt x="741921" y="82156"/>
                  </a:lnTo>
                  <a:lnTo>
                    <a:pt x="741921" y="177698"/>
                  </a:lnTo>
                  <a:lnTo>
                    <a:pt x="768375" y="177698"/>
                  </a:lnTo>
                  <a:lnTo>
                    <a:pt x="768375" y="93192"/>
                  </a:lnTo>
                  <a:lnTo>
                    <a:pt x="766637" y="79133"/>
                  </a:lnTo>
                  <a:close/>
                </a:path>
                <a:path w="768985" h="232409">
                  <a:moveTo>
                    <a:pt x="734682" y="53860"/>
                  </a:moveTo>
                  <a:lnTo>
                    <a:pt x="723807" y="55305"/>
                  </a:lnTo>
                  <a:lnTo>
                    <a:pt x="713598" y="59129"/>
                  </a:lnTo>
                  <a:lnTo>
                    <a:pt x="704473" y="64570"/>
                  </a:lnTo>
                  <a:lnTo>
                    <a:pt x="696848" y="70865"/>
                  </a:lnTo>
                  <a:lnTo>
                    <a:pt x="763586" y="70865"/>
                  </a:lnTo>
                  <a:lnTo>
                    <a:pt x="759910" y="63739"/>
                  </a:lnTo>
                  <a:lnTo>
                    <a:pt x="749376" y="56336"/>
                  </a:lnTo>
                  <a:lnTo>
                    <a:pt x="734682" y="53860"/>
                  </a:lnTo>
                  <a:close/>
                </a:path>
                <a:path w="768985" h="232409">
                  <a:moveTo>
                    <a:pt x="500672" y="56210"/>
                  </a:moveTo>
                  <a:lnTo>
                    <a:pt x="474230" y="56210"/>
                  </a:lnTo>
                  <a:lnTo>
                    <a:pt x="474230" y="177698"/>
                  </a:lnTo>
                  <a:lnTo>
                    <a:pt x="500672" y="177698"/>
                  </a:lnTo>
                  <a:lnTo>
                    <a:pt x="500672" y="56210"/>
                  </a:lnTo>
                  <a:close/>
                </a:path>
                <a:path w="768985" h="232409">
                  <a:moveTo>
                    <a:pt x="419277" y="80543"/>
                  </a:moveTo>
                  <a:lnTo>
                    <a:pt x="392836" y="80543"/>
                  </a:lnTo>
                  <a:lnTo>
                    <a:pt x="392836" y="177698"/>
                  </a:lnTo>
                  <a:lnTo>
                    <a:pt x="419277" y="177698"/>
                  </a:lnTo>
                  <a:lnTo>
                    <a:pt x="419277" y="80543"/>
                  </a:lnTo>
                  <a:close/>
                </a:path>
                <a:path w="768985" h="232409">
                  <a:moveTo>
                    <a:pt x="448691" y="56210"/>
                  </a:moveTo>
                  <a:lnTo>
                    <a:pt x="377545" y="56210"/>
                  </a:lnTo>
                  <a:lnTo>
                    <a:pt x="377545" y="80543"/>
                  </a:lnTo>
                  <a:lnTo>
                    <a:pt x="448691" y="80543"/>
                  </a:lnTo>
                  <a:lnTo>
                    <a:pt x="448691" y="56210"/>
                  </a:lnTo>
                  <a:close/>
                </a:path>
                <a:path w="768985" h="232409">
                  <a:moveTo>
                    <a:pt x="446633" y="0"/>
                  </a:moveTo>
                  <a:lnTo>
                    <a:pt x="439458" y="0"/>
                  </a:lnTo>
                  <a:lnTo>
                    <a:pt x="429620" y="871"/>
                  </a:lnTo>
                  <a:lnTo>
                    <a:pt x="395617" y="32488"/>
                  </a:lnTo>
                  <a:lnTo>
                    <a:pt x="392861" y="56210"/>
                  </a:lnTo>
                  <a:lnTo>
                    <a:pt x="419303" y="56210"/>
                  </a:lnTo>
                  <a:lnTo>
                    <a:pt x="419417" y="45948"/>
                  </a:lnTo>
                  <a:lnTo>
                    <a:pt x="420204" y="37591"/>
                  </a:lnTo>
                  <a:lnTo>
                    <a:pt x="424586" y="31800"/>
                  </a:lnTo>
                  <a:lnTo>
                    <a:pt x="428345" y="27000"/>
                  </a:lnTo>
                  <a:lnTo>
                    <a:pt x="433590" y="24561"/>
                  </a:lnTo>
                  <a:lnTo>
                    <a:pt x="456093" y="24561"/>
                  </a:lnTo>
                  <a:lnTo>
                    <a:pt x="461200" y="3530"/>
                  </a:lnTo>
                  <a:lnTo>
                    <a:pt x="453770" y="1346"/>
                  </a:lnTo>
                  <a:lnTo>
                    <a:pt x="446633" y="0"/>
                  </a:lnTo>
                  <a:close/>
                </a:path>
                <a:path w="768985" h="232409">
                  <a:moveTo>
                    <a:pt x="456093" y="24561"/>
                  </a:moveTo>
                  <a:lnTo>
                    <a:pt x="443839" y="24561"/>
                  </a:lnTo>
                  <a:lnTo>
                    <a:pt x="448665" y="25463"/>
                  </a:lnTo>
                  <a:lnTo>
                    <a:pt x="455409" y="27381"/>
                  </a:lnTo>
                  <a:lnTo>
                    <a:pt x="456093" y="24561"/>
                  </a:lnTo>
                  <a:close/>
                </a:path>
              </a:pathLst>
            </a:custGeom>
            <a:solidFill>
              <a:srgbClr val="5B146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538062" y="10407027"/>
              <a:ext cx="35560" cy="36195"/>
            </a:xfrm>
            <a:custGeom>
              <a:avLst/>
              <a:gdLst/>
              <a:ahLst/>
              <a:cxnLst/>
              <a:rect l="l" t="t" r="r" b="b"/>
              <a:pathLst>
                <a:path w="35559" h="36195">
                  <a:moveTo>
                    <a:pt x="27711" y="0"/>
                  </a:moveTo>
                  <a:lnTo>
                    <a:pt x="7810" y="0"/>
                  </a:lnTo>
                  <a:lnTo>
                    <a:pt x="0" y="7797"/>
                  </a:lnTo>
                  <a:lnTo>
                    <a:pt x="0" y="27952"/>
                  </a:lnTo>
                  <a:lnTo>
                    <a:pt x="7810" y="35763"/>
                  </a:lnTo>
                  <a:lnTo>
                    <a:pt x="17881" y="35763"/>
                  </a:lnTo>
                  <a:lnTo>
                    <a:pt x="27711" y="35763"/>
                  </a:lnTo>
                  <a:lnTo>
                    <a:pt x="35509" y="27952"/>
                  </a:lnTo>
                  <a:lnTo>
                    <a:pt x="35509" y="7797"/>
                  </a:lnTo>
                  <a:lnTo>
                    <a:pt x="27711" y="0"/>
                  </a:lnTo>
                  <a:close/>
                </a:path>
              </a:pathLst>
            </a:custGeom>
            <a:solidFill>
              <a:srgbClr val="F36F21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3" name="object 2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3997" y="10404931"/>
            <a:ext cx="228447" cy="230073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15196" y="10446753"/>
            <a:ext cx="1061935" cy="155239"/>
          </a:xfrm>
          <a:prstGeom prst="rect">
            <a:avLst/>
          </a:prstGeom>
        </p:spPr>
      </p:pic>
      <p:sp>
        <p:nvSpPr>
          <p:cNvPr id="25" name="object 25" descr=""/>
          <p:cNvSpPr/>
          <p:nvPr/>
        </p:nvSpPr>
        <p:spPr>
          <a:xfrm>
            <a:off x="827999" y="5980872"/>
            <a:ext cx="6372225" cy="0"/>
          </a:xfrm>
          <a:custGeom>
            <a:avLst/>
            <a:gdLst/>
            <a:ahLst/>
            <a:cxnLst/>
            <a:rect l="l" t="t" r="r" b="b"/>
            <a:pathLst>
              <a:path w="6372225" h="0">
                <a:moveTo>
                  <a:pt x="0" y="0"/>
                </a:moveTo>
                <a:lnTo>
                  <a:pt x="6371996" y="0"/>
                </a:lnTo>
              </a:path>
            </a:pathLst>
          </a:custGeom>
          <a:ln w="19050">
            <a:solidFill>
              <a:srgbClr val="007DA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 txBox="1"/>
          <p:nvPr/>
        </p:nvSpPr>
        <p:spPr>
          <a:xfrm>
            <a:off x="815299" y="6015897"/>
            <a:ext cx="257111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solidFill>
                  <a:srgbClr val="231F20"/>
                </a:solidFill>
                <a:latin typeface="Calibri"/>
                <a:cs typeface="Calibri"/>
              </a:rPr>
              <a:t>1.</a:t>
            </a:r>
            <a:r>
              <a:rPr dirty="0" sz="1400" spc="16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À</a:t>
            </a:r>
            <a:r>
              <a:rPr dirty="0" sz="1400" spc="19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QUI</a:t>
            </a:r>
            <a:r>
              <a:rPr dirty="0" sz="1400" spc="19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S’ADRESSENT</a:t>
            </a:r>
            <a:r>
              <a:rPr dirty="0" sz="1400" spc="19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1400" spc="19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CRP</a:t>
            </a:r>
            <a:r>
              <a:rPr dirty="0" sz="1400" spc="1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-50" b="1">
                <a:solidFill>
                  <a:srgbClr val="007DAC"/>
                </a:solidFill>
                <a:latin typeface="Calibri"/>
                <a:cs typeface="Calibri"/>
              </a:rPr>
              <a:t>?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815299" y="6408327"/>
            <a:ext cx="2045335" cy="1397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formations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proposées dans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les </a:t>
            </a:r>
            <a:r>
              <a:rPr dirty="0" sz="950" spc="-25" b="1">
                <a:solidFill>
                  <a:srgbClr val="231F20"/>
                </a:solidFill>
                <a:latin typeface="Calibri"/>
                <a:cs typeface="Calibri"/>
              </a:rPr>
              <a:t>CRP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 (centres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rééducation</a:t>
            </a:r>
            <a:r>
              <a:rPr dirty="0" sz="950" spc="-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professionnelle)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sont</a:t>
            </a:r>
            <a:r>
              <a:rPr dirty="0" sz="950" spc="-3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ouvertes</a:t>
            </a:r>
            <a:r>
              <a:rPr dirty="0" sz="950" spc="-3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3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toute</a:t>
            </a:r>
            <a:r>
              <a:rPr dirty="0" sz="950" spc="-3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personne,</a:t>
            </a:r>
            <a:r>
              <a:rPr dirty="0" sz="950" spc="-3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3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partir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2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16</a:t>
            </a:r>
            <a:r>
              <a:rPr dirty="0" sz="950" spc="-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ans,</a:t>
            </a:r>
            <a:r>
              <a:rPr dirty="0" sz="950" spc="-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ayant</a:t>
            </a:r>
            <a:r>
              <a:rPr dirty="0" sz="950" spc="-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besoin</a:t>
            </a:r>
            <a:r>
              <a:rPr dirty="0" sz="950" spc="-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d’une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formation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 reconversion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un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métier compatible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avec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son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état</a:t>
            </a:r>
            <a:r>
              <a:rPr dirty="0" sz="950" spc="-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santé, qu’elle</a:t>
            </a:r>
            <a:r>
              <a:rPr dirty="0" sz="950" spc="-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soit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originaire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 l’une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 trois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fonctions</a:t>
            </a:r>
            <a:r>
              <a:rPr dirty="0" sz="950" spc="-3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publiques</a:t>
            </a:r>
            <a:r>
              <a:rPr dirty="0" sz="950" spc="-3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(État,</a:t>
            </a:r>
            <a:r>
              <a:rPr dirty="0" sz="950" spc="-3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territoriale, hospitalière)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ou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du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secteur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 privé.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2987300" y="6408327"/>
            <a:ext cx="1931035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1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Reconnu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«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travailleur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handicapé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50">
                <a:solidFill>
                  <a:srgbClr val="231F20"/>
                </a:solidFill>
                <a:latin typeface="Calibri"/>
                <a:cs typeface="Calibri"/>
              </a:rPr>
              <a:t>»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par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CDAPH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(Commission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droits</a:t>
            </a:r>
            <a:r>
              <a:rPr dirty="0" sz="950" spc="50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et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l’autonomie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des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personnes handicapées)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qui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siège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au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sein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maison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départementale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personnes handicapées</a:t>
            </a:r>
            <a:r>
              <a:rPr dirty="0" sz="950" spc="5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(MDPH).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5159300" y="6408327"/>
            <a:ext cx="2019935" cy="1549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70485"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2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entrées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«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dispositif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CRP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50">
                <a:solidFill>
                  <a:srgbClr val="231F20"/>
                </a:solidFill>
                <a:latin typeface="Calibri"/>
                <a:cs typeface="Calibri"/>
              </a:rPr>
              <a:t>»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doivent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faire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l’objet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d’une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orientation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par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CDAPH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présentes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au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sein</a:t>
            </a: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5300"/>
              </a:lnSpc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maisons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départementales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personnes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handicapées.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personnes handicapées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intéressées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doivent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donc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établir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une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demande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auprès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MDPH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et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cocher,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formulaire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unique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MDPH,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case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concernant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«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 professionnelle</a:t>
            </a:r>
            <a:r>
              <a:rPr dirty="0" sz="950" spc="8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».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30" name="object 30" descr=""/>
          <p:cNvSpPr/>
          <p:nvPr/>
        </p:nvSpPr>
        <p:spPr>
          <a:xfrm>
            <a:off x="827999" y="8381172"/>
            <a:ext cx="6372225" cy="0"/>
          </a:xfrm>
          <a:custGeom>
            <a:avLst/>
            <a:gdLst/>
            <a:ahLst/>
            <a:cxnLst/>
            <a:rect l="l" t="t" r="r" b="b"/>
            <a:pathLst>
              <a:path w="6372225" h="0">
                <a:moveTo>
                  <a:pt x="0" y="0"/>
                </a:moveTo>
                <a:lnTo>
                  <a:pt x="6371996" y="0"/>
                </a:lnTo>
              </a:path>
            </a:pathLst>
          </a:custGeom>
          <a:ln w="19050">
            <a:solidFill>
              <a:srgbClr val="007DA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 txBox="1"/>
          <p:nvPr/>
        </p:nvSpPr>
        <p:spPr>
          <a:xfrm>
            <a:off x="815299" y="8416197"/>
            <a:ext cx="496252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solidFill>
                  <a:srgbClr val="231F20"/>
                </a:solidFill>
                <a:latin typeface="Calibri"/>
                <a:cs typeface="Calibri"/>
              </a:rPr>
              <a:t>2.</a:t>
            </a:r>
            <a:r>
              <a:rPr dirty="0" sz="1400" spc="15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400" spc="45" b="1">
                <a:solidFill>
                  <a:srgbClr val="007DAC"/>
                </a:solidFill>
                <a:latin typeface="Calibri"/>
                <a:cs typeface="Calibri"/>
              </a:rPr>
              <a:t>QUELLES</a:t>
            </a:r>
            <a:r>
              <a:rPr dirty="0" sz="1400" spc="19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SONT</a:t>
            </a:r>
            <a:r>
              <a:rPr dirty="0" sz="1400" spc="18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1400" spc="19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FORMATIONS</a:t>
            </a:r>
            <a:r>
              <a:rPr dirty="0" sz="1400" spc="19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QUI</a:t>
            </a:r>
            <a:r>
              <a:rPr dirty="0" sz="1400" spc="19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Y</a:t>
            </a:r>
            <a:r>
              <a:rPr dirty="0" sz="1400" spc="19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SONT</a:t>
            </a:r>
            <a:r>
              <a:rPr dirty="0" sz="1400" spc="18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50" b="1">
                <a:solidFill>
                  <a:srgbClr val="007DAC"/>
                </a:solidFill>
                <a:latin typeface="Calibri"/>
                <a:cs typeface="Calibri"/>
              </a:rPr>
              <a:t>DISPENSÉES</a:t>
            </a:r>
            <a:r>
              <a:rPr dirty="0" sz="1400" spc="1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-50" b="1">
                <a:solidFill>
                  <a:srgbClr val="007DAC"/>
                </a:solidFill>
                <a:latin typeface="Calibri"/>
                <a:cs typeface="Calibri"/>
              </a:rPr>
              <a:t>?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815299" y="8808627"/>
            <a:ext cx="143192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CRP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proposent</a:t>
            </a:r>
            <a:r>
              <a:rPr dirty="0" sz="950" spc="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 b="1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 formations</a:t>
            </a:r>
            <a:r>
              <a:rPr dirty="0" sz="950" spc="1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qui</a:t>
            </a:r>
            <a:r>
              <a:rPr dirty="0" sz="950" spc="1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peuvent</a:t>
            </a:r>
            <a:r>
              <a:rPr dirty="0" sz="950" spc="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être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 de</a:t>
            </a:r>
            <a:r>
              <a:rPr dirty="0" sz="950" spc="-2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trois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ordres.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2987300" y="8808627"/>
            <a:ext cx="194373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44780"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1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stages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préorientation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(dont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l’objectif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est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d’aider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élaborer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projet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professionnel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 la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personne).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2987300" y="9418227"/>
            <a:ext cx="1823085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1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formations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préparatoires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remise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niveau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(dont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suivi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est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préalable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l’acquisition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nouvelles compétences).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159300" y="8816247"/>
            <a:ext cx="1532890" cy="170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formations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qualifiantes.</a:t>
            </a:r>
            <a:endParaRPr sz="950">
              <a:latin typeface="Calibri"/>
              <a:cs typeface="Calibri"/>
            </a:endParaRPr>
          </a:p>
        </p:txBody>
      </p:sp>
      <p:pic>
        <p:nvPicPr>
          <p:cNvPr id="36" name="object 3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9202" y="3815992"/>
            <a:ext cx="143992" cy="144005"/>
          </a:xfrm>
          <a:prstGeom prst="rect">
            <a:avLst/>
          </a:prstGeom>
        </p:spPr>
      </p:pic>
      <p:pic>
        <p:nvPicPr>
          <p:cNvPr id="37" name="object 3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39202" y="6695991"/>
            <a:ext cx="143992" cy="144005"/>
          </a:xfrm>
          <a:prstGeom prst="rect">
            <a:avLst/>
          </a:prstGeom>
        </p:spPr>
      </p:pic>
      <p:pic>
        <p:nvPicPr>
          <p:cNvPr id="38" name="object 3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39202" y="9575992"/>
            <a:ext cx="143992" cy="144005"/>
          </a:xfrm>
          <a:prstGeom prst="rect">
            <a:avLst/>
          </a:prstGeom>
        </p:spPr>
      </p:pic>
      <p:sp>
        <p:nvSpPr>
          <p:cNvPr id="39" name="object 39" descr=""/>
          <p:cNvSpPr txBox="1"/>
          <p:nvPr/>
        </p:nvSpPr>
        <p:spPr>
          <a:xfrm>
            <a:off x="7104750" y="10470904"/>
            <a:ext cx="146050" cy="15811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40"/>
              </a:spcBef>
            </a:pPr>
            <a:fld id="{81D60167-4931-47E6-BA6A-407CBD079E47}" type="slidenum">
              <a:rPr dirty="0" sz="750" spc="150" b="1">
                <a:solidFill>
                  <a:srgbClr val="231F20"/>
                </a:solidFill>
                <a:latin typeface="Instant 5 Heavy"/>
                <a:cs typeface="Instant 5 Heavy"/>
              </a:rPr>
              <a:t>1</a:t>
            </a:fld>
            <a:endParaRPr sz="750">
              <a:latin typeface="Instant 5 Heavy"/>
              <a:cs typeface="Instant 5 Heav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9998" y="10492779"/>
            <a:ext cx="108000" cy="108762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44003" y="935992"/>
            <a:ext cx="143992" cy="14400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44003" y="6695991"/>
            <a:ext cx="143992" cy="144005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344003" y="3815992"/>
            <a:ext cx="143992" cy="144005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44003" y="9575992"/>
            <a:ext cx="143992" cy="144005"/>
          </a:xfrm>
          <a:prstGeom prst="rect">
            <a:avLst/>
          </a:prstGeom>
        </p:spPr>
      </p:pic>
      <p:sp>
        <p:nvSpPr>
          <p:cNvPr id="7" name="object 7" descr=""/>
          <p:cNvSpPr/>
          <p:nvPr/>
        </p:nvSpPr>
        <p:spPr>
          <a:xfrm>
            <a:off x="719999" y="570673"/>
            <a:ext cx="6372225" cy="0"/>
          </a:xfrm>
          <a:custGeom>
            <a:avLst/>
            <a:gdLst/>
            <a:ahLst/>
            <a:cxnLst/>
            <a:rect l="l" t="t" r="r" b="b"/>
            <a:pathLst>
              <a:path w="6372225" h="0">
                <a:moveTo>
                  <a:pt x="0" y="0"/>
                </a:moveTo>
                <a:lnTo>
                  <a:pt x="6371996" y="0"/>
                </a:lnTo>
              </a:path>
            </a:pathLst>
          </a:custGeom>
          <a:ln w="19050">
            <a:solidFill>
              <a:srgbClr val="007DA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707299" y="605697"/>
            <a:ext cx="591312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10" b="1">
                <a:solidFill>
                  <a:srgbClr val="231F20"/>
                </a:solidFill>
                <a:latin typeface="Calibri"/>
                <a:cs typeface="Calibri"/>
              </a:rPr>
              <a:t>3.</a:t>
            </a:r>
            <a:r>
              <a:rPr dirty="0" sz="1400" spc="114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400" spc="45" b="1">
                <a:solidFill>
                  <a:srgbClr val="007DAC"/>
                </a:solidFill>
                <a:latin typeface="Calibri"/>
                <a:cs typeface="Calibri"/>
              </a:rPr>
              <a:t>COMMENT</a:t>
            </a:r>
            <a:r>
              <a:rPr dirty="0" sz="1400" spc="14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50" b="1">
                <a:solidFill>
                  <a:srgbClr val="007DAC"/>
                </a:solidFill>
                <a:latin typeface="Calibri"/>
                <a:cs typeface="Calibri"/>
              </a:rPr>
              <a:t>CIBLER</a:t>
            </a:r>
            <a:r>
              <a:rPr dirty="0" sz="1400" spc="15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10" b="1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1400" spc="14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10" b="1">
                <a:solidFill>
                  <a:srgbClr val="007DAC"/>
                </a:solidFill>
                <a:latin typeface="Calibri"/>
                <a:cs typeface="Calibri"/>
              </a:rPr>
              <a:t>CRP</a:t>
            </a:r>
            <a:r>
              <a:rPr dirty="0" sz="1400" spc="15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10" b="1">
                <a:solidFill>
                  <a:srgbClr val="007DAC"/>
                </a:solidFill>
                <a:latin typeface="Calibri"/>
                <a:cs typeface="Calibri"/>
              </a:rPr>
              <a:t>AVEC</a:t>
            </a:r>
            <a:r>
              <a:rPr dirty="0" sz="1400" spc="14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50" b="1">
                <a:solidFill>
                  <a:srgbClr val="007DAC"/>
                </a:solidFill>
                <a:latin typeface="Calibri"/>
                <a:cs typeface="Calibri"/>
              </a:rPr>
              <a:t>LESQUELS</a:t>
            </a:r>
            <a:r>
              <a:rPr dirty="0" sz="1400" spc="14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10" b="1">
                <a:solidFill>
                  <a:srgbClr val="007DAC"/>
                </a:solidFill>
                <a:latin typeface="Calibri"/>
                <a:cs typeface="Calibri"/>
              </a:rPr>
              <a:t>ÉTABLIR</a:t>
            </a:r>
            <a:r>
              <a:rPr dirty="0" sz="1400" spc="15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10" b="1">
                <a:solidFill>
                  <a:srgbClr val="007DAC"/>
                </a:solidFill>
                <a:latin typeface="Calibri"/>
                <a:cs typeface="Calibri"/>
              </a:rPr>
              <a:t>UN</a:t>
            </a:r>
            <a:r>
              <a:rPr dirty="0" sz="1400" spc="14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10" b="1">
                <a:solidFill>
                  <a:srgbClr val="007DAC"/>
                </a:solidFill>
                <a:latin typeface="Calibri"/>
                <a:cs typeface="Calibri"/>
              </a:rPr>
              <a:t>PARTENARIAT</a:t>
            </a:r>
            <a:r>
              <a:rPr dirty="0" sz="1400" spc="7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-50" b="1">
                <a:solidFill>
                  <a:srgbClr val="007DAC"/>
                </a:solidFill>
                <a:latin typeface="Calibri"/>
                <a:cs typeface="Calibri"/>
              </a:rPr>
              <a:t>?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07299" y="998127"/>
            <a:ext cx="2032635" cy="1092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60655">
              <a:lnSpc>
                <a:spcPct val="105300"/>
              </a:lnSpc>
              <a:spcBef>
                <a:spcPts val="100"/>
              </a:spcBef>
            </a:pP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Préalablement</a:t>
            </a:r>
            <a:r>
              <a:rPr dirty="0" sz="950" spc="-1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:</a:t>
            </a:r>
            <a:r>
              <a:rPr dirty="0" sz="950" spc="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définir</a:t>
            </a:r>
            <a:r>
              <a:rPr dirty="0" sz="950" spc="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950" spc="1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besoins</a:t>
            </a:r>
            <a:r>
              <a:rPr dirty="0" sz="950" spc="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25" b="1">
                <a:solidFill>
                  <a:srgbClr val="007DAC"/>
                </a:solidFill>
                <a:latin typeface="Calibri"/>
                <a:cs typeface="Calibri"/>
              </a:rPr>
              <a:t>et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 opportunités</a:t>
            </a:r>
            <a:r>
              <a:rPr dirty="0" sz="950" spc="2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de</a:t>
            </a:r>
            <a:r>
              <a:rPr dirty="0" sz="950" spc="2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recrutement</a:t>
            </a:r>
            <a:endParaRPr sz="950">
              <a:latin typeface="Calibri"/>
              <a:cs typeface="Calibri"/>
            </a:endParaRPr>
          </a:p>
          <a:p>
            <a:pPr marL="12700" marR="82550">
              <a:lnSpc>
                <a:spcPct val="105300"/>
              </a:lnSpc>
              <a:spcBef>
                <a:spcPts val="6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Quel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est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l’univers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métier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recherché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50">
                <a:solidFill>
                  <a:srgbClr val="231F20"/>
                </a:solidFill>
                <a:latin typeface="Calibri"/>
                <a:cs typeface="Calibri"/>
              </a:rPr>
              <a:t>?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(cœur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métier/fonction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support)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50">
                <a:solidFill>
                  <a:srgbClr val="231F20"/>
                </a:solidFill>
                <a:latin typeface="Calibri"/>
                <a:cs typeface="Calibri"/>
              </a:rPr>
              <a:t>?</a:t>
            </a: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5300"/>
              </a:lnSpc>
              <a:spcBef>
                <a:spcPts val="595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2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Quels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sont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niveaux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qualification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ou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certifications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requises</a:t>
            </a:r>
            <a:r>
              <a:rPr dirty="0" sz="950" spc="-4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50">
                <a:solidFill>
                  <a:srgbClr val="231F20"/>
                </a:solidFill>
                <a:latin typeface="Calibri"/>
                <a:cs typeface="Calibri"/>
              </a:rPr>
              <a:t>?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879299" y="998127"/>
            <a:ext cx="1785620" cy="1244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92710">
              <a:lnSpc>
                <a:spcPct val="105300"/>
              </a:lnSpc>
              <a:spcBef>
                <a:spcPts val="100"/>
              </a:spcBef>
            </a:pP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Consulter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le</a:t>
            </a:r>
            <a:r>
              <a:rPr dirty="0" sz="950" spc="-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moteur</a:t>
            </a:r>
            <a:r>
              <a:rPr dirty="0" sz="950" spc="-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de</a:t>
            </a:r>
            <a:r>
              <a:rPr dirty="0" sz="950" spc="-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recherche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du</a:t>
            </a:r>
            <a:r>
              <a:rPr dirty="0" sz="950" spc="-2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site</a:t>
            </a:r>
            <a:r>
              <a:rPr dirty="0" sz="950" spc="-2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internet</a:t>
            </a:r>
            <a:r>
              <a:rPr dirty="0" sz="950" spc="-2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de</a:t>
            </a:r>
            <a:r>
              <a:rPr dirty="0" sz="950" spc="-2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la</a:t>
            </a:r>
            <a:r>
              <a:rPr dirty="0" sz="950" spc="-2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Fagerh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  <a:hlinkClick r:id="rId7"/>
              </a:rPr>
              <a:t>(www.fagerh.fr)</a:t>
            </a: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5300"/>
              </a:lnSpc>
              <a:spcBef>
                <a:spcPts val="6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3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Identifier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CRP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proposant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des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formations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lien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avec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vos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besoins.</a:t>
            </a:r>
            <a:endParaRPr sz="950">
              <a:latin typeface="Calibri"/>
              <a:cs typeface="Calibri"/>
            </a:endParaRPr>
          </a:p>
          <a:p>
            <a:pPr marL="12700" marR="154940">
              <a:lnSpc>
                <a:spcPct val="105300"/>
              </a:lnSpc>
              <a:spcBef>
                <a:spcPts val="595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2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site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propose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une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recherche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par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région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ou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secteur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d’activité.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879299" y="2293527"/>
            <a:ext cx="1910714" cy="78740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Contacter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le(s) CRP</a:t>
            </a:r>
            <a:r>
              <a:rPr dirty="0" sz="950" spc="-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sélectionné(s)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1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Organiser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une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rencontre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pour</a:t>
            </a: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5300"/>
              </a:lnSpc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leur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présenter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l’entreprise,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ses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métiers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et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profils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recherchés.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051299" y="998127"/>
            <a:ext cx="1835150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4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Déterminer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axes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d’un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éventuel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partenariat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: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accueil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stagiaires, recrutement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 l’issue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la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ou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encore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accompagnement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au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maintien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l’emploi.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719999" y="3504373"/>
            <a:ext cx="6372225" cy="0"/>
          </a:xfrm>
          <a:custGeom>
            <a:avLst/>
            <a:gdLst/>
            <a:ahLst/>
            <a:cxnLst/>
            <a:rect l="l" t="t" r="r" b="b"/>
            <a:pathLst>
              <a:path w="6372225" h="0">
                <a:moveTo>
                  <a:pt x="0" y="0"/>
                </a:moveTo>
                <a:lnTo>
                  <a:pt x="6371996" y="0"/>
                </a:lnTo>
              </a:path>
            </a:pathLst>
          </a:custGeom>
          <a:ln w="19050">
            <a:solidFill>
              <a:srgbClr val="007DA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707299" y="3539397"/>
            <a:ext cx="485711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solidFill>
                  <a:srgbClr val="231F20"/>
                </a:solidFill>
                <a:latin typeface="Calibri"/>
                <a:cs typeface="Calibri"/>
              </a:rPr>
              <a:t>4.</a:t>
            </a:r>
            <a:r>
              <a:rPr dirty="0" sz="1400" spc="13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1400" spc="16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45" b="1">
                <a:solidFill>
                  <a:srgbClr val="007DAC"/>
                </a:solidFill>
                <a:latin typeface="Calibri"/>
                <a:cs typeface="Calibri"/>
              </a:rPr>
              <a:t>ACTIONS</a:t>
            </a:r>
            <a:r>
              <a:rPr dirty="0" sz="1400" spc="16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50" b="1">
                <a:solidFill>
                  <a:srgbClr val="007DAC"/>
                </a:solidFill>
                <a:latin typeface="Calibri"/>
                <a:cs typeface="Calibri"/>
              </a:rPr>
              <a:t>RÉALISABLES</a:t>
            </a:r>
            <a:r>
              <a:rPr dirty="0" sz="1400" spc="16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EN</a:t>
            </a:r>
            <a:r>
              <a:rPr dirty="0" sz="1400" spc="17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PARTENARIAT</a:t>
            </a:r>
            <a:r>
              <a:rPr dirty="0" sz="1400" spc="16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AVEC</a:t>
            </a:r>
            <a:r>
              <a:rPr dirty="0" sz="1400" spc="16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7DAC"/>
                </a:solidFill>
                <a:latin typeface="Calibri"/>
                <a:cs typeface="Calibri"/>
              </a:rPr>
              <a:t>UN</a:t>
            </a:r>
            <a:r>
              <a:rPr dirty="0" sz="1400" spc="16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1400" spc="30" b="1">
                <a:solidFill>
                  <a:srgbClr val="007DAC"/>
                </a:solidFill>
                <a:latin typeface="Calibri"/>
                <a:cs typeface="Calibri"/>
              </a:rPr>
              <a:t>CRP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07299" y="3931827"/>
            <a:ext cx="1845945" cy="1625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4604" marR="132715">
              <a:lnSpc>
                <a:spcPct val="105300"/>
              </a:lnSpc>
              <a:spcBef>
                <a:spcPts val="100"/>
              </a:spcBef>
            </a:pPr>
            <a:r>
              <a:rPr dirty="0" sz="950" spc="20" b="1">
                <a:solidFill>
                  <a:srgbClr val="007DAC"/>
                </a:solidFill>
                <a:latin typeface="Calibri"/>
                <a:cs typeface="Calibri"/>
              </a:rPr>
              <a:t>ACCUEILLIR</a:t>
            </a:r>
            <a:r>
              <a:rPr dirty="0" sz="950" spc="15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20" b="1">
                <a:solidFill>
                  <a:srgbClr val="007DAC"/>
                </a:solidFill>
                <a:latin typeface="Calibri"/>
                <a:cs typeface="Calibri"/>
              </a:rPr>
              <a:t>DES</a:t>
            </a:r>
            <a:r>
              <a:rPr dirty="0" sz="950" spc="15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STAGIAIRES</a:t>
            </a:r>
            <a:r>
              <a:rPr dirty="0" sz="950" spc="50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QUI</a:t>
            </a:r>
            <a:r>
              <a:rPr dirty="0" sz="950" spc="18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SUIVENT</a:t>
            </a:r>
            <a:r>
              <a:rPr dirty="0" sz="950" spc="19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UNE</a:t>
            </a:r>
            <a:r>
              <a:rPr dirty="0" sz="950" spc="18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FORMATION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EN</a:t>
            </a:r>
            <a:r>
              <a:rPr dirty="0" sz="950" spc="13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CRP</a:t>
            </a:r>
            <a:r>
              <a:rPr dirty="0" sz="950" spc="14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POUR</a:t>
            </a:r>
            <a:r>
              <a:rPr dirty="0" sz="950" spc="14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DES</a:t>
            </a:r>
            <a:r>
              <a:rPr dirty="0" sz="950" spc="13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PÉRIODES</a:t>
            </a:r>
            <a:endParaRPr sz="950">
              <a:latin typeface="Calibri"/>
              <a:cs typeface="Calibri"/>
            </a:endParaRPr>
          </a:p>
          <a:p>
            <a:pPr marL="14604">
              <a:lnSpc>
                <a:spcPct val="100000"/>
              </a:lnSpc>
              <a:spcBef>
                <a:spcPts val="60"/>
              </a:spcBef>
            </a:pPr>
            <a:r>
              <a:rPr dirty="0" sz="950" spc="20" b="1">
                <a:solidFill>
                  <a:srgbClr val="007DAC"/>
                </a:solidFill>
                <a:latin typeface="Calibri"/>
                <a:cs typeface="Calibri"/>
              </a:rPr>
              <a:t>DE</a:t>
            </a:r>
            <a:r>
              <a:rPr dirty="0" sz="950" spc="10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20" b="1">
                <a:solidFill>
                  <a:srgbClr val="007DAC"/>
                </a:solidFill>
                <a:latin typeface="Calibri"/>
                <a:cs typeface="Calibri"/>
              </a:rPr>
              <a:t>STAGE</a:t>
            </a:r>
            <a:r>
              <a:rPr dirty="0" sz="950" spc="10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20" b="1">
                <a:solidFill>
                  <a:srgbClr val="007DAC"/>
                </a:solidFill>
                <a:latin typeface="Calibri"/>
                <a:cs typeface="Calibri"/>
              </a:rPr>
              <a:t>EN</a:t>
            </a:r>
            <a:r>
              <a:rPr dirty="0" sz="950" spc="10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20" b="1">
                <a:solidFill>
                  <a:srgbClr val="007DAC"/>
                </a:solidFill>
                <a:latin typeface="Calibri"/>
                <a:cs typeface="Calibri"/>
              </a:rPr>
              <a:t>ENTREPRISE</a:t>
            </a:r>
            <a:r>
              <a:rPr dirty="0" sz="950" spc="10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20" b="1">
                <a:solidFill>
                  <a:srgbClr val="007DAC"/>
                </a:solidFill>
                <a:latin typeface="Calibri"/>
                <a:cs typeface="Calibri"/>
              </a:rPr>
              <a:t>POUR…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3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Faire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découvrir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métiers.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1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Sensibiliser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équipes.</a:t>
            </a:r>
            <a:endParaRPr sz="950">
              <a:latin typeface="Calibri"/>
              <a:cs typeface="Calibri"/>
            </a:endParaRPr>
          </a:p>
          <a:p>
            <a:pPr marL="12700" marR="41910">
              <a:lnSpc>
                <a:spcPct val="105300"/>
              </a:lnSpc>
              <a:spcBef>
                <a:spcPts val="6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3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Identifier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futurs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collaborateurs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qui</a:t>
            </a:r>
            <a:r>
              <a:rPr dirty="0" sz="950" spc="-4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pourraient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intégrer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l’entreprise</a:t>
            </a:r>
            <a:r>
              <a:rPr dirty="0" sz="950" spc="50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l’issue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leur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19999" y="5684427"/>
            <a:ext cx="119189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950" spc="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axes</a:t>
            </a:r>
            <a:r>
              <a:rPr dirty="0" sz="950" spc="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du</a:t>
            </a:r>
            <a:r>
              <a:rPr dirty="0" sz="950" spc="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partenariat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Accueillir</a:t>
            </a:r>
            <a:r>
              <a:rPr dirty="0" sz="950" spc="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2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stagiaires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19999" y="5996847"/>
            <a:ext cx="109220" cy="170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950" spc="-60" b="1">
                <a:solidFill>
                  <a:srgbClr val="007DAC"/>
                </a:solidFill>
                <a:latin typeface="Calibri"/>
                <a:cs typeface="Calibri"/>
              </a:rPr>
              <a:t>—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19999" y="6065427"/>
            <a:ext cx="1879600" cy="78740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6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950" spc="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actions</a:t>
            </a:r>
            <a:r>
              <a:rPr dirty="0" sz="950" spc="1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possibles</a:t>
            </a:r>
            <a:endParaRPr sz="950">
              <a:latin typeface="Calibri"/>
              <a:cs typeface="Calibri"/>
            </a:endParaRPr>
          </a:p>
          <a:p>
            <a:pPr>
              <a:lnSpc>
                <a:spcPct val="105300"/>
              </a:lnSpc>
              <a:spcBef>
                <a:spcPts val="600"/>
              </a:spcBef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Accueillir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stagiaires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CRP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pendant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périodes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stage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prévues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cursus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707299" y="6903627"/>
            <a:ext cx="2053589" cy="154940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950" spc="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bons</a:t>
            </a:r>
            <a:r>
              <a:rPr dirty="0" sz="950" spc="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réflexes</a:t>
            </a:r>
            <a:r>
              <a:rPr dirty="0" sz="950" spc="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à</a:t>
            </a:r>
            <a:r>
              <a:rPr dirty="0" sz="950" spc="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20" b="1">
                <a:solidFill>
                  <a:srgbClr val="007DAC"/>
                </a:solidFill>
                <a:latin typeface="Calibri"/>
                <a:cs typeface="Calibri"/>
              </a:rPr>
              <a:t>avoir</a:t>
            </a:r>
            <a:endParaRPr sz="950">
              <a:latin typeface="Calibri"/>
              <a:cs typeface="Calibri"/>
            </a:endParaRPr>
          </a:p>
          <a:p>
            <a:pPr marL="12700" marR="52705">
              <a:lnSpc>
                <a:spcPct val="105300"/>
              </a:lnSpc>
              <a:spcBef>
                <a:spcPts val="6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2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Cibler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métiers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permettant l’accueil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stagiaires.</a:t>
            </a:r>
            <a:endParaRPr sz="950">
              <a:latin typeface="Calibri"/>
              <a:cs typeface="Calibri"/>
            </a:endParaRPr>
          </a:p>
          <a:p>
            <a:pPr marL="12700" marR="101600">
              <a:lnSpc>
                <a:spcPct val="105300"/>
              </a:lnSpc>
              <a:spcBef>
                <a:spcPts val="6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3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faire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connaître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comme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lieu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d’accueil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stagiaires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auprès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du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chargé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d’insertion</a:t>
            </a:r>
            <a:r>
              <a:rPr dirty="0" sz="950" spc="-4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du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CRP.</a:t>
            </a: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5300"/>
              </a:lnSpc>
              <a:spcBef>
                <a:spcPts val="595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3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Anticiper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périodes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stage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pour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créer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bonnes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conditions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d’intégration.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879299" y="3931827"/>
            <a:ext cx="2026920" cy="78740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3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Au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cours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périodes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stage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entreprise,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penser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inscrire</a:t>
            </a: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5300"/>
              </a:lnSpc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stagiaires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sessions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formation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interne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pouvant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compléter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CRP.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881532" y="5987957"/>
            <a:ext cx="143637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dirty="0" sz="900" spc="10" b="1">
                <a:solidFill>
                  <a:srgbClr val="007DAC"/>
                </a:solidFill>
                <a:latin typeface="Calibri"/>
                <a:cs typeface="Calibri"/>
              </a:rPr>
              <a:t>OPTIMISER</a:t>
            </a:r>
            <a:r>
              <a:rPr dirty="0" sz="900" spc="17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00" spc="10" b="1">
                <a:solidFill>
                  <a:srgbClr val="007DAC"/>
                </a:solidFill>
                <a:latin typeface="Calibri"/>
                <a:cs typeface="Calibri"/>
              </a:rPr>
              <a:t>SON</a:t>
            </a:r>
            <a:r>
              <a:rPr dirty="0" sz="900" spc="17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007DAC"/>
                </a:solidFill>
                <a:latin typeface="Calibri"/>
                <a:cs typeface="Calibri"/>
              </a:rPr>
              <a:t>SOURCING</a:t>
            </a:r>
            <a:r>
              <a:rPr dirty="0" sz="900" spc="50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007DAC"/>
                </a:solidFill>
                <a:latin typeface="Calibri"/>
                <a:cs typeface="Calibri"/>
              </a:rPr>
              <a:t>DE</a:t>
            </a:r>
            <a:r>
              <a:rPr dirty="0" sz="900" spc="15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00" b="1">
                <a:solidFill>
                  <a:srgbClr val="007DAC"/>
                </a:solidFill>
                <a:latin typeface="Calibri"/>
                <a:cs typeface="Calibri"/>
              </a:rPr>
              <a:t>FUTURS</a:t>
            </a:r>
            <a:r>
              <a:rPr dirty="0" sz="900" spc="15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00" spc="-10" b="1">
                <a:solidFill>
                  <a:srgbClr val="007DAC"/>
                </a:solidFill>
                <a:latin typeface="Calibri"/>
                <a:cs typeface="Calibri"/>
              </a:rPr>
              <a:t>CANDIDATS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879299" y="6370227"/>
            <a:ext cx="2033905" cy="1016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2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collaborant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avec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CRP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qui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proposent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formations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correspondant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aux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besoins.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développant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avec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un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CRP</a:t>
            </a:r>
            <a:endParaRPr sz="950">
              <a:latin typeface="Calibri"/>
              <a:cs typeface="Calibri"/>
            </a:endParaRPr>
          </a:p>
          <a:p>
            <a:pPr marL="12700" marR="275590">
              <a:lnSpc>
                <a:spcPct val="105300"/>
              </a:lnSpc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une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offre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qui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réponde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besoins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spécifiques.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2891999" y="7513227"/>
            <a:ext cx="182118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950" spc="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axes</a:t>
            </a:r>
            <a:r>
              <a:rPr dirty="0" sz="950" spc="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du</a:t>
            </a:r>
            <a:r>
              <a:rPr dirty="0" sz="950" spc="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partenariat</a:t>
            </a:r>
            <a:r>
              <a:rPr dirty="0" sz="950" spc="50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Recrutement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:</a:t>
            </a:r>
            <a:r>
              <a:rPr dirty="0" sz="950" spc="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optimiser</a:t>
            </a:r>
            <a:r>
              <a:rPr dirty="0" sz="950" spc="2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sourcing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vos</a:t>
            </a:r>
            <a:r>
              <a:rPr dirty="0" sz="950" spc="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futurs</a:t>
            </a:r>
            <a:r>
              <a:rPr dirty="0" sz="950" spc="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candidats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891999" y="7978047"/>
            <a:ext cx="109220" cy="170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950" spc="-60" b="1">
                <a:solidFill>
                  <a:srgbClr val="007DAC"/>
                </a:solidFill>
                <a:latin typeface="Calibri"/>
                <a:cs typeface="Calibri"/>
              </a:rPr>
              <a:t>—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891999" y="8046627"/>
            <a:ext cx="1678305" cy="93980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76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950" spc="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actions</a:t>
            </a:r>
            <a:r>
              <a:rPr dirty="0" sz="950" spc="1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007DAC"/>
                </a:solidFill>
                <a:latin typeface="Calibri"/>
                <a:cs typeface="Calibri"/>
              </a:rPr>
              <a:t>possibles</a:t>
            </a:r>
            <a:endParaRPr sz="950">
              <a:latin typeface="Calibri"/>
              <a:cs typeface="Calibri"/>
            </a:endParaRPr>
          </a:p>
          <a:p>
            <a:pPr>
              <a:lnSpc>
                <a:spcPct val="105300"/>
              </a:lnSpc>
              <a:spcBef>
                <a:spcPts val="600"/>
              </a:spcBef>
            </a:pP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Rencontrer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les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CRP qui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proposent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formations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correspondant</a:t>
            </a:r>
            <a:r>
              <a:rPr dirty="0" sz="950" spc="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aux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besoins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recrutement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(cœur</a:t>
            </a:r>
            <a:endParaRPr sz="9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métier ou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fonctions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supports).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2879299" y="9113427"/>
            <a:ext cx="1905000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402590">
              <a:lnSpc>
                <a:spcPct val="105300"/>
              </a:lnSpc>
              <a:spcBef>
                <a:spcPts val="100"/>
              </a:spcBef>
            </a:pP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Ajuster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ou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concevoir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une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offre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de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formation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adéquation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avec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les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besoins.</a:t>
            </a: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5300"/>
              </a:lnSpc>
            </a:pP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L’entreprise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peut</a:t>
            </a:r>
            <a:r>
              <a:rPr dirty="0" sz="950" spc="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s’impliquer</a:t>
            </a:r>
            <a:r>
              <a:rPr dirty="0" sz="95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différentes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façons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partenariat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50">
                <a:solidFill>
                  <a:srgbClr val="231F20"/>
                </a:solidFill>
                <a:latin typeface="Calibri"/>
                <a:cs typeface="Calibri"/>
              </a:rPr>
              <a:t>: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5051299" y="3931827"/>
            <a:ext cx="2039620" cy="3911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32410"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3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proposant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d’intégrer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et</a:t>
            </a:r>
            <a:r>
              <a:rPr dirty="0" sz="950" spc="-3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dispenser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modules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 spécifiques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son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univers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métier.</a:t>
            </a:r>
            <a:endParaRPr sz="950">
              <a:latin typeface="Calibri"/>
              <a:cs typeface="Calibri"/>
            </a:endParaRPr>
          </a:p>
          <a:p>
            <a:pPr marL="12700" marR="128905">
              <a:lnSpc>
                <a:spcPct val="105300"/>
              </a:lnSpc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Par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exemple,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compléter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une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«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Métreur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»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par les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composantes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propres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au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secteur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travaux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publics.</a:t>
            </a:r>
            <a:endParaRPr sz="950">
              <a:latin typeface="Calibri"/>
              <a:cs typeface="Calibri"/>
            </a:endParaRPr>
          </a:p>
          <a:p>
            <a:pPr marL="12700" marR="321945">
              <a:lnSpc>
                <a:spcPct val="105300"/>
              </a:lnSpc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Certaines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entreprises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proposent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modules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cadre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leurs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«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écoles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» ou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«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universités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»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internes.</a:t>
            </a: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5300"/>
              </a:lnSpc>
              <a:spcBef>
                <a:spcPts val="6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→</a:t>
            </a:r>
            <a:r>
              <a:rPr dirty="0" sz="950" spc="-25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s’impliquant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création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avec</a:t>
            </a:r>
            <a:r>
              <a:rPr dirty="0" sz="950" spc="50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CRP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d’une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nouvelle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formation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pour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laquelle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l’entreprise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offre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débouchés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recrutement.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Dans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ce cas,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il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sera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nécessaire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d’obtenir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l’accord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Direccte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1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sur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parcours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formation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visant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l’obtention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du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titre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ou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certification</a:t>
            </a:r>
            <a:r>
              <a:rPr dirty="0" sz="950" spc="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professionnelle.</a:t>
            </a:r>
            <a:r>
              <a:rPr dirty="0" sz="950" spc="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Cette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démarche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peut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répondre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besoins communs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à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plusieurs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entreprises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d’un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même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secteur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d’activité.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Par</a:t>
            </a:r>
            <a:r>
              <a:rPr dirty="0" sz="950" spc="-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exemple,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plusieurs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entreprises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du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bâtiment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pourraient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accompagner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le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montage</a:t>
            </a:r>
            <a:r>
              <a:rPr dirty="0" sz="950" spc="50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d’un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parcours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formation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vue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l’obtention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du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titre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«</a:t>
            </a:r>
            <a:r>
              <a:rPr dirty="0" sz="950" spc="-3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Technicien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étude</a:t>
            </a:r>
            <a:r>
              <a:rPr dirty="0" sz="950" spc="-1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5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 prix</a:t>
            </a:r>
            <a:r>
              <a:rPr dirty="0" sz="950" spc="-4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»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231F20"/>
                </a:solidFill>
                <a:latin typeface="Calibri"/>
                <a:cs typeface="Calibri"/>
              </a:rPr>
              <a:t>en</a:t>
            </a:r>
            <a:r>
              <a:rPr dirty="0" sz="950" spc="-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231F20"/>
                </a:solidFill>
                <a:latin typeface="Calibri"/>
                <a:cs typeface="Calibri"/>
              </a:rPr>
              <a:t>CRP.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5051299" y="7970427"/>
            <a:ext cx="176403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5300"/>
              </a:lnSpc>
              <a:spcBef>
                <a:spcPts val="100"/>
              </a:spcBef>
            </a:pPr>
            <a:r>
              <a:rPr dirty="0" sz="950" b="1">
                <a:solidFill>
                  <a:srgbClr val="007DAC"/>
                </a:solidFill>
                <a:latin typeface="Calibri"/>
                <a:cs typeface="Calibri"/>
              </a:rPr>
              <a:t>1.</a:t>
            </a:r>
            <a:r>
              <a:rPr dirty="0" sz="950" spc="10" b="1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Direccte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:</a:t>
            </a:r>
            <a:r>
              <a:rPr dirty="0" sz="950" spc="1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Direction</a:t>
            </a:r>
            <a:r>
              <a:rPr dirty="0" sz="950" spc="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régionale</a:t>
            </a:r>
            <a:r>
              <a:rPr dirty="0" sz="950" spc="50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des</a:t>
            </a:r>
            <a:r>
              <a:rPr dirty="0" sz="950" spc="-1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entreprises,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2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 concurrence,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la</a:t>
            </a:r>
            <a:r>
              <a:rPr dirty="0" sz="950" spc="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consommation,</a:t>
            </a:r>
            <a:r>
              <a:rPr dirty="0" sz="950" spc="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du</a:t>
            </a:r>
            <a:r>
              <a:rPr dirty="0" sz="950" spc="5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travail</a:t>
            </a:r>
            <a:endParaRPr sz="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et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dirty="0" sz="950" b="1">
                <a:solidFill>
                  <a:srgbClr val="231F20"/>
                </a:solidFill>
                <a:latin typeface="Calibri"/>
                <a:cs typeface="Calibri"/>
              </a:rPr>
              <a:t>de</a:t>
            </a:r>
            <a:r>
              <a:rPr dirty="0" sz="950" spc="-10" b="1">
                <a:solidFill>
                  <a:srgbClr val="231F20"/>
                </a:solidFill>
                <a:latin typeface="Calibri"/>
                <a:cs typeface="Calibri"/>
              </a:rPr>
              <a:t> l’emploi.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5063997" y="1944002"/>
            <a:ext cx="2028189" cy="269240"/>
          </a:xfrm>
          <a:prstGeom prst="rect">
            <a:avLst/>
          </a:prstGeom>
          <a:solidFill>
            <a:srgbClr val="007DAC"/>
          </a:solidFill>
        </p:spPr>
        <p:txBody>
          <a:bodyPr wrap="square" lIns="0" tIns="54610" rIns="0" bIns="0" rtlCol="0" vert="horz">
            <a:spAutoFit/>
          </a:bodyPr>
          <a:lstStyle/>
          <a:p>
            <a:pPr marL="81280">
              <a:lnSpc>
                <a:spcPct val="100000"/>
              </a:lnSpc>
              <a:spcBef>
                <a:spcPts val="430"/>
              </a:spcBef>
            </a:pPr>
            <a:r>
              <a:rPr dirty="0" sz="850" b="1">
                <a:solidFill>
                  <a:srgbClr val="FFFFFF"/>
                </a:solidFill>
                <a:latin typeface="Calibri"/>
                <a:cs typeface="Calibri"/>
              </a:rPr>
              <a:t>BON</a:t>
            </a:r>
            <a:r>
              <a:rPr dirty="0" sz="850" spc="1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850" b="1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dirty="0" sz="850" spc="1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850" b="1">
                <a:solidFill>
                  <a:srgbClr val="FFFFFF"/>
                </a:solidFill>
                <a:latin typeface="Calibri"/>
                <a:cs typeface="Calibri"/>
              </a:rPr>
              <a:t>SAVOIR</a:t>
            </a:r>
            <a:r>
              <a:rPr dirty="0" sz="850" spc="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850" spc="-50" b="1">
                <a:solidFill>
                  <a:srgbClr val="FFFFFF"/>
                </a:solidFill>
                <a:latin typeface="Calibri"/>
                <a:cs typeface="Calibri"/>
              </a:rPr>
              <a:t>!</a:t>
            </a:r>
            <a:endParaRPr sz="850">
              <a:latin typeface="Calibri"/>
              <a:cs typeface="Calibri"/>
            </a:endParaRPr>
          </a:p>
        </p:txBody>
      </p:sp>
      <p:sp>
        <p:nvSpPr>
          <p:cNvPr id="30" name="object 30" descr=""/>
          <p:cNvSpPr/>
          <p:nvPr/>
        </p:nvSpPr>
        <p:spPr>
          <a:xfrm>
            <a:off x="5068760" y="1948764"/>
            <a:ext cx="2018664" cy="259715"/>
          </a:xfrm>
          <a:custGeom>
            <a:avLst/>
            <a:gdLst/>
            <a:ahLst/>
            <a:cxnLst/>
            <a:rect l="l" t="t" r="r" b="b"/>
            <a:pathLst>
              <a:path w="2018665" h="259714">
                <a:moveTo>
                  <a:pt x="0" y="259499"/>
                </a:moveTo>
                <a:lnTo>
                  <a:pt x="2018474" y="259499"/>
                </a:lnTo>
                <a:lnTo>
                  <a:pt x="2018474" y="0"/>
                </a:lnTo>
                <a:lnTo>
                  <a:pt x="0" y="0"/>
                </a:lnTo>
                <a:lnTo>
                  <a:pt x="0" y="259499"/>
                </a:lnTo>
                <a:close/>
              </a:path>
            </a:pathLst>
          </a:custGeom>
          <a:ln w="9525">
            <a:solidFill>
              <a:srgbClr val="007DA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 txBox="1"/>
          <p:nvPr/>
        </p:nvSpPr>
        <p:spPr>
          <a:xfrm>
            <a:off x="5073522" y="2255427"/>
            <a:ext cx="2009139" cy="787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1755" marR="215265">
              <a:lnSpc>
                <a:spcPct val="105300"/>
              </a:lnSpc>
              <a:spcBef>
                <a:spcPts val="100"/>
              </a:spcBef>
            </a:pP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Les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CRP</a:t>
            </a:r>
            <a:r>
              <a:rPr dirty="0" sz="950" spc="-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proposent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essentiellement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des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 formations</a:t>
            </a:r>
            <a:r>
              <a:rPr dirty="0" sz="950" spc="-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de niveau</a:t>
            </a:r>
            <a:r>
              <a:rPr dirty="0" sz="950" spc="-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50">
                <a:solidFill>
                  <a:srgbClr val="007DAC"/>
                </a:solidFill>
                <a:latin typeface="Calibri"/>
                <a:cs typeface="Calibri"/>
              </a:rPr>
              <a:t>V</a:t>
            </a:r>
            <a:endParaRPr sz="950">
              <a:latin typeface="Calibri"/>
              <a:cs typeface="Calibri"/>
            </a:endParaRPr>
          </a:p>
          <a:p>
            <a:pPr marL="71755">
              <a:lnSpc>
                <a:spcPct val="100000"/>
              </a:lnSpc>
              <a:spcBef>
                <a:spcPts val="60"/>
              </a:spcBef>
            </a:pPr>
            <a:r>
              <a:rPr dirty="0" sz="950" spc="-20">
                <a:solidFill>
                  <a:srgbClr val="007DAC"/>
                </a:solidFill>
                <a:latin typeface="Calibri"/>
                <a:cs typeface="Calibri"/>
              </a:rPr>
              <a:t>(BEP,</a:t>
            </a:r>
            <a:r>
              <a:rPr dirty="0" sz="950" spc="-1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CAP)</a:t>
            </a:r>
            <a:r>
              <a:rPr dirty="0" sz="950" spc="-20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à</a:t>
            </a:r>
            <a:r>
              <a:rPr dirty="0" sz="950" spc="-20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niveau</a:t>
            </a:r>
            <a:r>
              <a:rPr dirty="0" sz="950" spc="-20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III</a:t>
            </a:r>
            <a:r>
              <a:rPr dirty="0" sz="950" spc="-1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(BTS).</a:t>
            </a:r>
            <a:endParaRPr sz="950">
              <a:latin typeface="Calibri"/>
              <a:cs typeface="Calibri"/>
            </a:endParaRPr>
          </a:p>
          <a:p>
            <a:pPr marL="71755" marR="168910">
              <a:lnSpc>
                <a:spcPct val="105300"/>
              </a:lnSpc>
            </a:pP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Quelques</a:t>
            </a:r>
            <a:r>
              <a:rPr dirty="0" sz="950" spc="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établissements</a:t>
            </a:r>
            <a:r>
              <a:rPr dirty="0" sz="950" spc="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proposent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des</a:t>
            </a:r>
            <a:r>
              <a:rPr dirty="0" sz="950" spc="-30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licences</a:t>
            </a:r>
            <a:r>
              <a:rPr dirty="0" sz="950" spc="-2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ou</a:t>
            </a:r>
            <a:r>
              <a:rPr dirty="0" sz="950" spc="-2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masters.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32" name="object 32" descr=""/>
          <p:cNvSpPr/>
          <p:nvPr/>
        </p:nvSpPr>
        <p:spPr>
          <a:xfrm>
            <a:off x="5068760" y="2207742"/>
            <a:ext cx="2018664" cy="883285"/>
          </a:xfrm>
          <a:custGeom>
            <a:avLst/>
            <a:gdLst/>
            <a:ahLst/>
            <a:cxnLst/>
            <a:rect l="l" t="t" r="r" b="b"/>
            <a:pathLst>
              <a:path w="2018665" h="883285">
                <a:moveTo>
                  <a:pt x="0" y="882815"/>
                </a:moveTo>
                <a:lnTo>
                  <a:pt x="2018474" y="882815"/>
                </a:lnTo>
                <a:lnTo>
                  <a:pt x="2018474" y="0"/>
                </a:lnTo>
                <a:lnTo>
                  <a:pt x="0" y="0"/>
                </a:lnTo>
                <a:lnTo>
                  <a:pt x="0" y="882815"/>
                </a:lnTo>
                <a:close/>
              </a:path>
            </a:pathLst>
          </a:custGeom>
          <a:ln w="9525">
            <a:solidFill>
              <a:srgbClr val="007DA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2892005" y="4832883"/>
            <a:ext cx="2028189" cy="269240"/>
          </a:xfrm>
          <a:prstGeom prst="rect">
            <a:avLst/>
          </a:prstGeom>
          <a:solidFill>
            <a:srgbClr val="007DAC"/>
          </a:solidFill>
        </p:spPr>
        <p:txBody>
          <a:bodyPr wrap="square" lIns="0" tIns="54610" rIns="0" bIns="0" rtlCol="0" vert="horz">
            <a:spAutoFit/>
          </a:bodyPr>
          <a:lstStyle/>
          <a:p>
            <a:pPr marL="81280">
              <a:lnSpc>
                <a:spcPct val="100000"/>
              </a:lnSpc>
              <a:spcBef>
                <a:spcPts val="430"/>
              </a:spcBef>
            </a:pPr>
            <a:r>
              <a:rPr dirty="0" sz="850" b="1">
                <a:solidFill>
                  <a:srgbClr val="FFFFFF"/>
                </a:solidFill>
                <a:latin typeface="Calibri"/>
                <a:cs typeface="Calibri"/>
              </a:rPr>
              <a:t>BON</a:t>
            </a:r>
            <a:r>
              <a:rPr dirty="0" sz="850" spc="1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850" b="1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dirty="0" sz="850" spc="1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850" b="1">
                <a:solidFill>
                  <a:srgbClr val="FFFFFF"/>
                </a:solidFill>
                <a:latin typeface="Calibri"/>
                <a:cs typeface="Calibri"/>
              </a:rPr>
              <a:t>SAVOIR</a:t>
            </a:r>
            <a:r>
              <a:rPr dirty="0" sz="850" spc="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850" spc="-50" b="1">
                <a:solidFill>
                  <a:srgbClr val="FFFFFF"/>
                </a:solidFill>
                <a:latin typeface="Calibri"/>
                <a:cs typeface="Calibri"/>
              </a:rPr>
              <a:t>!</a:t>
            </a:r>
            <a:endParaRPr sz="850">
              <a:latin typeface="Calibri"/>
              <a:cs typeface="Calibri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2896768" y="4837646"/>
            <a:ext cx="2018664" cy="259715"/>
          </a:xfrm>
          <a:custGeom>
            <a:avLst/>
            <a:gdLst/>
            <a:ahLst/>
            <a:cxnLst/>
            <a:rect l="l" t="t" r="r" b="b"/>
            <a:pathLst>
              <a:path w="2018664" h="259714">
                <a:moveTo>
                  <a:pt x="0" y="259499"/>
                </a:moveTo>
                <a:lnTo>
                  <a:pt x="2018474" y="259499"/>
                </a:lnTo>
                <a:lnTo>
                  <a:pt x="2018474" y="0"/>
                </a:lnTo>
                <a:lnTo>
                  <a:pt x="0" y="0"/>
                </a:lnTo>
                <a:lnTo>
                  <a:pt x="0" y="259499"/>
                </a:lnTo>
                <a:close/>
              </a:path>
            </a:pathLst>
          </a:custGeom>
          <a:ln w="9525">
            <a:solidFill>
              <a:srgbClr val="007DA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 txBox="1"/>
          <p:nvPr/>
        </p:nvSpPr>
        <p:spPr>
          <a:xfrm>
            <a:off x="2901518" y="5151027"/>
            <a:ext cx="2009139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1755" marR="294640">
              <a:lnSpc>
                <a:spcPct val="105300"/>
              </a:lnSpc>
              <a:spcBef>
                <a:spcPts val="100"/>
              </a:spcBef>
            </a:pP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Les 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formations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 en </a:t>
            </a:r>
            <a:r>
              <a:rPr dirty="0" sz="950" spc="-35">
                <a:solidFill>
                  <a:srgbClr val="007DAC"/>
                </a:solidFill>
                <a:latin typeface="Calibri"/>
                <a:cs typeface="Calibri"/>
              </a:rPr>
              <a:t>CRP,</a:t>
            </a:r>
            <a:r>
              <a:rPr dirty="0" sz="950" spc="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20">
                <a:solidFill>
                  <a:srgbClr val="007DAC"/>
                </a:solidFill>
                <a:latin typeface="Calibri"/>
                <a:cs typeface="Calibri"/>
              </a:rPr>
              <a:t>d’une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 durée</a:t>
            </a:r>
            <a:r>
              <a:rPr dirty="0" sz="950" spc="-1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de</a:t>
            </a:r>
            <a:r>
              <a:rPr dirty="0" sz="950" spc="-1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dix</a:t>
            </a:r>
            <a:r>
              <a:rPr dirty="0" sz="950" spc="-20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à</a:t>
            </a:r>
            <a:r>
              <a:rPr dirty="0" sz="950" spc="-1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30</a:t>
            </a:r>
            <a:r>
              <a:rPr dirty="0" sz="950" spc="-1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mois,</a:t>
            </a:r>
            <a:r>
              <a:rPr dirty="0" sz="950" spc="-1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prévoient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plusieurs</a:t>
            </a:r>
            <a:r>
              <a:rPr dirty="0" sz="950" spc="-30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périodes</a:t>
            </a:r>
            <a:r>
              <a:rPr dirty="0" sz="950" spc="-2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de</a:t>
            </a:r>
            <a:r>
              <a:rPr dirty="0" sz="950" spc="-20">
                <a:solidFill>
                  <a:srgbClr val="007DAC"/>
                </a:solidFill>
                <a:latin typeface="Calibri"/>
                <a:cs typeface="Calibri"/>
              </a:rPr>
              <a:t> stage</a:t>
            </a:r>
            <a:endParaRPr sz="950">
              <a:latin typeface="Calibri"/>
              <a:cs typeface="Calibri"/>
            </a:endParaRPr>
          </a:p>
          <a:p>
            <a:pPr marL="71755">
              <a:lnSpc>
                <a:spcPct val="100000"/>
              </a:lnSpc>
              <a:spcBef>
                <a:spcPts val="60"/>
              </a:spcBef>
            </a:pP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de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trois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à</a:t>
            </a:r>
            <a:r>
              <a:rPr dirty="0" sz="950" spc="-1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>
                <a:solidFill>
                  <a:srgbClr val="007DAC"/>
                </a:solidFill>
                <a:latin typeface="Calibri"/>
                <a:cs typeface="Calibri"/>
              </a:rPr>
              <a:t>huit</a:t>
            </a:r>
            <a:r>
              <a:rPr dirty="0" sz="950" spc="-5">
                <a:solidFill>
                  <a:srgbClr val="007DAC"/>
                </a:solidFill>
                <a:latin typeface="Calibri"/>
                <a:cs typeface="Calibri"/>
              </a:rPr>
              <a:t> </a:t>
            </a:r>
            <a:r>
              <a:rPr dirty="0" sz="950" spc="-10">
                <a:solidFill>
                  <a:srgbClr val="007DAC"/>
                </a:solidFill>
                <a:latin typeface="Calibri"/>
                <a:cs typeface="Calibri"/>
              </a:rPr>
              <a:t>semaines.</a:t>
            </a:r>
            <a:endParaRPr sz="950">
              <a:latin typeface="Calibri"/>
              <a:cs typeface="Calibri"/>
            </a:endParaRPr>
          </a:p>
        </p:txBody>
      </p:sp>
      <p:sp>
        <p:nvSpPr>
          <p:cNvPr id="36" name="object 36" descr=""/>
          <p:cNvSpPr/>
          <p:nvPr/>
        </p:nvSpPr>
        <p:spPr>
          <a:xfrm>
            <a:off x="2896755" y="5096624"/>
            <a:ext cx="2018664" cy="729615"/>
          </a:xfrm>
          <a:custGeom>
            <a:avLst/>
            <a:gdLst/>
            <a:ahLst/>
            <a:cxnLst/>
            <a:rect l="l" t="t" r="r" b="b"/>
            <a:pathLst>
              <a:path w="2018664" h="729614">
                <a:moveTo>
                  <a:pt x="0" y="729335"/>
                </a:moveTo>
                <a:lnTo>
                  <a:pt x="2018474" y="729335"/>
                </a:lnTo>
                <a:lnTo>
                  <a:pt x="2018474" y="0"/>
                </a:lnTo>
                <a:lnTo>
                  <a:pt x="0" y="0"/>
                </a:lnTo>
                <a:lnTo>
                  <a:pt x="0" y="729335"/>
                </a:lnTo>
                <a:close/>
              </a:path>
            </a:pathLst>
          </a:custGeom>
          <a:ln w="9525">
            <a:solidFill>
              <a:srgbClr val="007DA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854828" y="10470904"/>
            <a:ext cx="2580640" cy="158115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750" spc="50" b="1">
                <a:solidFill>
                  <a:srgbClr val="231F20"/>
                </a:solidFill>
                <a:latin typeface="Instant 5 Heavy"/>
                <a:cs typeface="Instant 5 Heavy"/>
              </a:rPr>
              <a:t>FICHE</a:t>
            </a:r>
            <a:r>
              <a:rPr dirty="0" sz="750" spc="200" b="1">
                <a:solidFill>
                  <a:srgbClr val="231F20"/>
                </a:solidFill>
                <a:latin typeface="Instant 5 Heavy"/>
                <a:cs typeface="Instant 5 Heavy"/>
              </a:rPr>
              <a:t> </a:t>
            </a:r>
            <a:r>
              <a:rPr dirty="0" sz="750" spc="50" b="1">
                <a:solidFill>
                  <a:srgbClr val="231F20"/>
                </a:solidFill>
                <a:latin typeface="Instant 5 Heavy"/>
                <a:cs typeface="Instant 5 Heavy"/>
              </a:rPr>
              <a:t>PRATIQUE</a:t>
            </a:r>
            <a:r>
              <a:rPr dirty="0" sz="750" spc="200" b="1">
                <a:solidFill>
                  <a:srgbClr val="231F20"/>
                </a:solidFill>
                <a:latin typeface="Instant 5 Heavy"/>
                <a:cs typeface="Instant 5 Heavy"/>
              </a:rPr>
              <a:t> </a:t>
            </a:r>
            <a:r>
              <a:rPr dirty="0" sz="750" spc="10">
                <a:solidFill>
                  <a:srgbClr val="231F20"/>
                </a:solidFill>
                <a:latin typeface="Instant3"/>
                <a:cs typeface="Instant3"/>
              </a:rPr>
              <a:t>RÉSEAU</a:t>
            </a:r>
            <a:r>
              <a:rPr dirty="0" sz="750" spc="195">
                <a:solidFill>
                  <a:srgbClr val="231F20"/>
                </a:solidFill>
                <a:latin typeface="Instant3"/>
                <a:cs typeface="Instant3"/>
              </a:rPr>
              <a:t> </a:t>
            </a:r>
            <a:r>
              <a:rPr dirty="0" sz="750" spc="10">
                <a:solidFill>
                  <a:srgbClr val="231F20"/>
                </a:solidFill>
                <a:latin typeface="Instant3"/>
                <a:cs typeface="Instant3"/>
              </a:rPr>
              <a:t>DES</a:t>
            </a:r>
            <a:r>
              <a:rPr dirty="0" sz="750" spc="195">
                <a:solidFill>
                  <a:srgbClr val="231F20"/>
                </a:solidFill>
                <a:latin typeface="Instant3"/>
                <a:cs typeface="Instant3"/>
              </a:rPr>
              <a:t> </a:t>
            </a:r>
            <a:r>
              <a:rPr dirty="0" sz="750" spc="50">
                <a:solidFill>
                  <a:srgbClr val="231F20"/>
                </a:solidFill>
                <a:latin typeface="Instant3"/>
                <a:cs typeface="Instant3"/>
              </a:rPr>
              <a:t>RÉFÉRENTS</a:t>
            </a:r>
            <a:r>
              <a:rPr dirty="0" sz="750" spc="195">
                <a:solidFill>
                  <a:srgbClr val="231F20"/>
                </a:solidFill>
                <a:latin typeface="Instant3"/>
                <a:cs typeface="Instant3"/>
              </a:rPr>
              <a:t> </a:t>
            </a:r>
            <a:r>
              <a:rPr dirty="0" sz="750" spc="45">
                <a:solidFill>
                  <a:srgbClr val="231F20"/>
                </a:solidFill>
                <a:latin typeface="Instant3"/>
                <a:cs typeface="Instant3"/>
              </a:rPr>
              <a:t>HANDICAP </a:t>
            </a:r>
            <a:endParaRPr sz="750">
              <a:latin typeface="Instant3"/>
              <a:cs typeface="Instant3"/>
            </a:endParaRPr>
          </a:p>
        </p:txBody>
      </p:sp>
      <p:sp>
        <p:nvSpPr>
          <p:cNvPr id="38" name="object 3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40"/>
              </a:spcBef>
            </a:pPr>
            <a:fld id="{81D60167-4931-47E6-BA6A-407CBD079E47}" type="slidenum">
              <a:rPr dirty="0" spc="-50"/>
              <a:t>2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DA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2024-08-22T08:32:59Z</dcterms:created>
  <dcterms:modified xsi:type="dcterms:W3CDTF">2024-08-22T08:32:59Z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2024-08-22T00:00:00Z</vt:filetime>
  </property>
  <property fmtid="{D5CDD505-2E9C-101B-9397-08002B2CF9AE}" pid="3" name="Creator">
    <vt:lpwstr>Adobe InDesign 19.5 (Windows)</vt:lpwstr>
  </property>
  <property fmtid="{D5CDD505-2E9C-101B-9397-08002B2CF9AE}" pid="4" name="LastSaved">
    <vt:filetime>2024-08-22T00:00:00Z</vt:filetime>
  </property>
  <property fmtid="{D5CDD505-2E9C-101B-9397-08002B2CF9AE}" pid="5" name="Producer">
    <vt:lpwstr>Adobe PDF Library 17.0</vt:lpwstr>
  </property>
</Properties>
</file>